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9" r:id="rId3"/>
    <p:sldId id="269" r:id="rId4"/>
    <p:sldId id="350" r:id="rId5"/>
    <p:sldId id="345" r:id="rId6"/>
    <p:sldId id="370" r:id="rId7"/>
    <p:sldId id="315" r:id="rId8"/>
    <p:sldId id="352" r:id="rId9"/>
    <p:sldId id="316" r:id="rId10"/>
    <p:sldId id="346" r:id="rId11"/>
    <p:sldId id="353" r:id="rId12"/>
    <p:sldId id="317" r:id="rId13"/>
    <p:sldId id="354" r:id="rId14"/>
    <p:sldId id="355" r:id="rId15"/>
    <p:sldId id="363" r:id="rId16"/>
    <p:sldId id="356" r:id="rId17"/>
    <p:sldId id="364" r:id="rId18"/>
    <p:sldId id="357" r:id="rId19"/>
    <p:sldId id="365" r:id="rId20"/>
    <p:sldId id="358" r:id="rId21"/>
    <p:sldId id="359" r:id="rId22"/>
    <p:sldId id="366" r:id="rId23"/>
    <p:sldId id="360" r:id="rId24"/>
    <p:sldId id="367" r:id="rId25"/>
    <p:sldId id="361" r:id="rId26"/>
    <p:sldId id="362" r:id="rId27"/>
    <p:sldId id="368" r:id="rId28"/>
    <p:sldId id="369" r:id="rId29"/>
    <p:sldId id="351" r:id="rId30"/>
    <p:sldId id="371" r:id="rId31"/>
    <p:sldId id="342" r:id="rId32"/>
    <p:sldId id="347" r:id="rId33"/>
    <p:sldId id="348" r:id="rId34"/>
    <p:sldId id="349" r:id="rId35"/>
    <p:sldId id="311" r:id="rId36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426194"/>
    <a:srgbClr val="2C4162"/>
    <a:srgbClr val="2F243C"/>
    <a:srgbClr val="584371"/>
    <a:srgbClr val="6088B8"/>
    <a:srgbClr val="7295C0"/>
    <a:srgbClr val="E8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75" autoAdjust="0"/>
  </p:normalViewPr>
  <p:slideViewPr>
    <p:cSldViewPr>
      <p:cViewPr varScale="1">
        <p:scale>
          <a:sx n="73" d="100"/>
          <a:sy n="73" d="100"/>
        </p:scale>
        <p:origin x="118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5"/>
    </p:cViewPr>
  </p:sorterViewPr>
  <p:notesViewPr>
    <p:cSldViewPr>
      <p:cViewPr>
        <p:scale>
          <a:sx n="81" d="100"/>
          <a:sy n="81" d="100"/>
        </p:scale>
        <p:origin x="2000" y="-46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13AF38-771E-42F2-BB72-1A60CDBDBE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606A7-9FFC-446A-B66B-C30CBB29EF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4B5B07-33ED-4370-9CD5-086B4CA5924F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9BE4E-4E9B-4C05-B184-873580E1B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ACD44-C0BB-42C8-82B7-A38D64AE2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950442-F5EB-4531-9FA2-21EBA3D42F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36B772-E012-449D-A82B-E97FA70EF5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5F7B7-4A5F-4B7D-9FE3-5B73DAE839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4992C0-372B-4844-9791-D4111F75B2C8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3B5399-1BA0-45F1-B92E-C1E18E6ECE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519951-15EA-4C85-A2EA-640FF9EBE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470D1-9527-41B0-B0E7-27E4A68D1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814B4-C2CB-487B-9E7B-B0B20994F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34E52C4-666F-4A02-A2E4-D2CAAB37D2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E915F85-3434-4723-9AAC-5C6E343199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AAC08C4-309E-4C23-820D-D2E79A608C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A7AFBBC-9202-4073-BB18-421CA662C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7F920-9FD0-4FAC-A1D4-846721F8B216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2E4D778-5343-455E-A0B7-1C3B93453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0BA6EFD-C858-4B55-B5F0-ED9275320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F6900CE-510D-45E6-BC97-0C4D04CF8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FC9C66-38F6-4868-9E9C-1D956BE833A7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1" name="TextBox 1">
            <a:extLst>
              <a:ext uri="{FF2B5EF4-FFF2-40B4-BE49-F238E27FC236}">
                <a16:creationId xmlns:a16="http://schemas.microsoft.com/office/drawing/2014/main" id="{C20081F3-0FC9-4ED8-B9B0-B50FF595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5111750"/>
            <a:ext cx="52054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Once a patrol is established at a resort it gets its supervision from and becomes part of the resorts operating structure.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5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2E4D778-5343-455E-A0B7-1C3B93453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0BA6EFD-C858-4B55-B5F0-ED9275320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F6900CE-510D-45E6-BC97-0C4D04CF8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FC9C66-38F6-4868-9E9C-1D956BE833A7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1" name="TextBox 1">
            <a:extLst>
              <a:ext uri="{FF2B5EF4-FFF2-40B4-BE49-F238E27FC236}">
                <a16:creationId xmlns:a16="http://schemas.microsoft.com/office/drawing/2014/main" id="{C20081F3-0FC9-4ED8-B9B0-B50FF595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5111750"/>
            <a:ext cx="52054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Once a patrol is established at a resort it gets its supervision from and becomes part of the resorts operating structure.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69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9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26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2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3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83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11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9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88ABF55-B64F-4CA8-9A59-76808EA13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A1CF39D-A325-4124-BE72-7C4573214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EE00B05-C591-45C0-93E5-DA37A346A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1352B-CD1C-4FC5-84DD-F5533ECF9D44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1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52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17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44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06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62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98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27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88ABF55-B64F-4CA8-9A59-76808EA13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A1CF39D-A325-4124-BE72-7C4573214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EE00B05-C591-45C0-93E5-DA37A346A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1352B-CD1C-4FC5-84DD-F5533ECF9D44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45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1B0615C-C6E2-44D9-AA3B-ACCAD30E28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5522493-45BD-400B-9033-456F5E73F4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1600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FA59CC3-3F2B-40E3-974B-CBC9CA89A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C1718B-51AE-4582-AA00-6379F729534A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73CD6F3-5478-41FA-B4EE-124998695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69FCE4E-A58B-4152-AB35-F90758865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7819640-037E-4A70-B780-E9746676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541CF-496B-4E44-935E-E04C5DE51984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05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55EB40B8-984A-4181-ABC1-0278A4C8A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69054A7A-7501-47B1-A363-A52394F74C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F7D7A-A55B-4BCB-A23F-857559A38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CEB8D1-17A5-442A-8912-6A2E0D21DBDD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CA0C8E45-053C-45E2-BB65-C66E722802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B118D66B-8E29-46EC-9DA9-7418EBE683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469A546-AAC0-428D-9F60-A16677BB2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11E48D-A601-4056-ACF4-1653C7B3F341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88ABF55-B64F-4CA8-9A59-76808EA13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A1CF39D-A325-4124-BE72-7C4573214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EE00B05-C591-45C0-93E5-DA37A346A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1352B-CD1C-4FC5-84DD-F5533ECF9D44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5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88ABF55-B64F-4CA8-9A59-76808EA13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A1CF39D-A325-4124-BE72-7C4573214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EE00B05-C591-45C0-93E5-DA37A346A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1352B-CD1C-4FC5-84DD-F5533ECF9D44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6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1B0615C-C6E2-44D9-AA3B-ACCAD30E28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5522493-45BD-400B-9033-456F5E73F4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sz="1600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FA59CC3-3F2B-40E3-974B-CBC9CA89A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C1718B-51AE-4582-AA00-6379F729534A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7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58AAB8-D56B-4431-8045-6AB7C8A07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103BE72-D2EA-4A69-91B5-B8BF2721B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7512180-667D-46D9-B704-C30553770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E2E1DF-BACB-4DE1-BFC7-471217D51AD4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58AAB8-D56B-4431-8045-6AB7C8A07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103BE72-D2EA-4A69-91B5-B8BF2721B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7512180-667D-46D9-B704-C30553770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E2E1DF-BACB-4DE1-BFC7-471217D51AD4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1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2E4D778-5343-455E-A0B7-1C3B93453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0BA6EFD-C858-4B55-B5F0-ED9275320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F6900CE-510D-45E6-BC97-0C4D04CF8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FC9C66-38F6-4868-9E9C-1D956BE833A7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41" name="TextBox 1">
            <a:extLst>
              <a:ext uri="{FF2B5EF4-FFF2-40B4-BE49-F238E27FC236}">
                <a16:creationId xmlns:a16="http://schemas.microsoft.com/office/drawing/2014/main" id="{C20081F3-0FC9-4ED8-B9B0-B50FF595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5111750"/>
            <a:ext cx="52054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Once a patrol is established at a resort it gets its supervision from and becomes part of the resorts operating structure.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19999-F92A-405D-9528-E46DA104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AC9D-B6EE-4043-B280-E797C27C942D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8E78-C4D4-471A-A764-AB552D8A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55E2-31A2-4F4F-BB7D-03CA6F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D9DC2-E5E9-43BC-9D24-95FE8F5D4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6BBD4-B1A0-4269-B38A-E72F6B93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8FD7-B413-4D7E-A8AF-70449C50657E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AA5A-6B2E-410A-ABE8-7CDF7507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E635-0E6A-47C0-96FA-1223F898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162A8-DC49-4CBE-AE5E-8E196BF0E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2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83B2E-F70C-4FC9-A821-FE16DD49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6D83-3FCE-4A1F-906E-667BC58A111B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D17AD-4BDF-4142-B791-76ED0DF5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E96A2-42CE-4105-91D1-EA27B20E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472A-7EED-4855-9DFC-7ECA9A6C0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0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EF73D-057F-4C31-A39A-DCB39AD6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091A-F12E-446B-8F68-1E7F46B36303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1E721-40CE-4C61-8C6C-E3B10F75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1AC84-841C-4071-BF9D-9B3B5EE4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C3E8-E801-4FAE-B026-7AB7B106C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0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9FC8-D657-40F7-AF9F-AC59772F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D0F6-BA2C-416E-9DA1-43C58B9A0D81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0661-38CF-4B3F-A03D-395FD308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B9C2-BD53-4B6E-8406-B6CF1FBE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78C0-0AE5-46CD-86BF-427F087F9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88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C632A5-B9F6-4382-BE70-410E3B85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0713-AEF8-40C0-969C-4C79D2C00765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DEA606-A132-4E17-AE09-D3CA0050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FF6D3-AB94-4663-BF3B-A3F09D6F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83169-0BB2-43E9-9EA3-484847FAF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3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2B59FA-316A-4081-AA80-F1942C82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6A51-97F3-472C-9196-2FC380C3CC20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497AC6-A21D-4282-8D46-CD06EB5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F28405-FFC6-4220-9F8F-6CE16A34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BFF8B-252B-4C22-AFAE-5C99416A5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9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413E5A-2B8E-4DFA-AFA5-57B82D11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2137-9A5C-46B4-ABD2-07ADE5AE8862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0C75C7-CE37-44DF-B296-03F8C9C3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7B45DF-70B4-4DBD-A235-1240D54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25C3-D38B-4971-A1FF-F9B0AE478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2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B1F8B0-4F11-40E7-A511-654A5C03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4D4C-0608-4C3C-8535-2E51D3D0343F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9BD3BF-C82D-4C82-B3B5-EC7F30A3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439EC3-A8DF-4231-B9B4-69439B1B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2AE0F-3560-41BC-AFB5-5B78F9C1F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89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520053-3AFC-442A-89C3-22B0883C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0D72-D421-4F7A-91AB-62D89D2194FB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668442-319E-4B07-B86C-BBDDE882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771720-2167-4147-8343-10E50843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CDB12-0F2D-4DAE-8DDE-055DBE90A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12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DD7B9D-CA18-427C-8FA3-2A5F2931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2EDE-9D0A-46D3-92F9-59051CE35B14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1B44A-F407-4EDE-9A9A-B1ED94E1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E53DBD-7443-4354-82DE-72B0011B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EB7E2-A550-416C-844C-5ED0229C7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3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CBC60D-D2C3-4A26-9AA7-D4B09DCDF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6D57A8-5F84-42B7-BBB6-7BE738BC18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4C6A-25CE-4F9C-BBC9-CB0A76860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1E3986-E407-4766-B420-A28E6BBB5CAD}" type="datetimeFigureOut">
              <a:rPr lang="en-US"/>
              <a:pPr>
                <a:defRPr/>
              </a:pPr>
              <a:t>8/20/2018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EDAF-D4D4-4B99-82B0-F0302413D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E34DC-A672-4B72-9BDE-35E7EE56A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7FA4BD4-9647-42AD-9927-20E6C157D3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cross country skiing in the snow&#10;&#10;Description generated with very high confidence">
            <a:extLst>
              <a:ext uri="{FF2B5EF4-FFF2-40B4-BE49-F238E27FC236}">
                <a16:creationId xmlns:a16="http://schemas.microsoft.com/office/drawing/2014/main" id="{87C0361B-2D5B-4054-8295-9EF8146A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34"/>
            <a:ext cx="9144000" cy="6072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41905-6207-4B66-8E2D-CD42DE629ED9}"/>
              </a:ext>
            </a:extLst>
          </p:cNvPr>
          <p:cNvSpPr txBox="1"/>
          <p:nvPr/>
        </p:nvSpPr>
        <p:spPr>
          <a:xfrm>
            <a:off x="2039154" y="187325"/>
            <a:ext cx="521809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Central Division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2018-19 Election Plan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B80CBF22-DB5E-4DD2-BE66-936FAE641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14875"/>
            <a:ext cx="15557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187-DFAC-4E78-8E90-9C56CA91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South Central Region </a:t>
            </a:r>
            <a:r>
              <a:rPr lang="en-US" sz="5400" dirty="0" err="1"/>
              <a:t>cont</a:t>
            </a:r>
            <a:r>
              <a:rPr lang="en-US" sz="5400" dirty="0"/>
              <a:t>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0B00A-64F2-4932-BFDF-C0865F8EC9D2}"/>
              </a:ext>
            </a:extLst>
          </p:cNvPr>
          <p:cNvSpPr/>
          <p:nvPr/>
        </p:nvSpPr>
        <p:spPr>
          <a:xfrm>
            <a:off x="457200" y="2465725"/>
            <a:ext cx="63246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Patrol Directors </a:t>
            </a:r>
            <a:r>
              <a:rPr lang="en-US" sz="2200" b="1" dirty="0" err="1"/>
              <a:t>cont</a:t>
            </a:r>
            <a:r>
              <a:rPr lang="en-US" sz="2200" b="1" dirty="0"/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Devils Head - Jim </a:t>
            </a:r>
            <a:r>
              <a:rPr lang="en-US" sz="2200" b="1" dirty="0" err="1"/>
              <a:t>Hubing</a:t>
            </a:r>
            <a:r>
              <a:rPr lang="en-US" sz="2200" b="1" dirty="0"/>
              <a:t> - 126 (+2)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Fort McCoy - Mary Hirsch-Justice - 12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Fox Hill - Thomas </a:t>
            </a:r>
            <a:r>
              <a:rPr lang="en-US" sz="2200" b="1" dirty="0" err="1"/>
              <a:t>Weinand</a:t>
            </a:r>
            <a:r>
              <a:rPr lang="en-US" sz="2200" b="1" dirty="0"/>
              <a:t> - 9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/>
              <a:t>Heiliger</a:t>
            </a:r>
            <a:r>
              <a:rPr lang="en-US" sz="2200" b="1" dirty="0"/>
              <a:t> </a:t>
            </a:r>
            <a:r>
              <a:rPr lang="en-US" sz="2200" b="1" dirty="0" err="1"/>
              <a:t>Huegel</a:t>
            </a:r>
            <a:r>
              <a:rPr lang="en-US" sz="2200" b="1" dirty="0"/>
              <a:t> - Tom Williams - 50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Little Switzerland - Kevin </a:t>
            </a:r>
            <a:r>
              <a:rPr lang="en-US" sz="2200" b="1" dirty="0" err="1"/>
              <a:t>Ketter</a:t>
            </a:r>
            <a:r>
              <a:rPr lang="en-US" sz="2200" b="1" dirty="0"/>
              <a:t> - 93 (+1)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Mt La Crosse	- Brent Johnston - 60 (+1)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Nordic Mt - Mike Buss - 70 (+1)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Tyrol Basin Ski Patrol - Katrina Moser - 78 (+1)</a:t>
            </a:r>
            <a:endParaRPr lang="en-US" sz="24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EEB2C1C2-8084-4A12-84EF-E9C18A040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1"/>
            <a:ext cx="2209800" cy="495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>
            <a:extLst>
              <a:ext uri="{FF2B5EF4-FFF2-40B4-BE49-F238E27FC236}">
                <a16:creationId xmlns:a16="http://schemas.microsoft.com/office/drawing/2014/main" id="{D607A3CF-D9CA-4A82-90EE-F2BFECEC1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1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person, snow, tree&#10;&#10;Description generated with very high confidence">
            <a:extLst>
              <a:ext uri="{FF2B5EF4-FFF2-40B4-BE49-F238E27FC236}">
                <a16:creationId xmlns:a16="http://schemas.microsoft.com/office/drawing/2014/main" id="{BDC6D826-7847-4D39-AACD-99433312A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66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5F187-DFAC-4E78-8E90-9C56CA91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South Central Region </a:t>
            </a:r>
            <a:r>
              <a:rPr lang="en-US" sz="5400" dirty="0" err="1"/>
              <a:t>cont</a:t>
            </a:r>
            <a:r>
              <a:rPr lang="en-US" sz="5400" dirty="0"/>
              <a:t>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0B00A-64F2-4932-BFDF-C0865F8EC9D2}"/>
              </a:ext>
            </a:extLst>
          </p:cNvPr>
          <p:cNvSpPr/>
          <p:nvPr/>
        </p:nvSpPr>
        <p:spPr>
          <a:xfrm>
            <a:off x="457200" y="2438400"/>
            <a:ext cx="63246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/>
              <a:t>Administrators </a:t>
            </a:r>
          </a:p>
          <a:p>
            <a:pPr eaLnBrk="1" hangingPunct="1"/>
            <a:r>
              <a:rPr lang="en-US" altLang="en-US" sz="2400" dirty="0"/>
              <a:t>Section 1 Chief – </a:t>
            </a:r>
            <a:r>
              <a:rPr lang="en-US" sz="2600" dirty="0">
                <a:latin typeface="+mn-lt"/>
              </a:rPr>
              <a:t>Maureen Minor</a:t>
            </a:r>
            <a:endParaRPr lang="en-US" altLang="en-US" sz="2600" dirty="0">
              <a:latin typeface="+mn-lt"/>
            </a:endParaRPr>
          </a:p>
          <a:p>
            <a:pPr eaLnBrk="1" hangingPunct="1"/>
            <a:r>
              <a:rPr lang="en-US" altLang="en-US" sz="2400" dirty="0"/>
              <a:t>Section 2 Chief – </a:t>
            </a:r>
            <a:r>
              <a:rPr lang="en-US" sz="2600" dirty="0">
                <a:latin typeface="+mn-lt"/>
              </a:rPr>
              <a:t>Pat Schmitt</a:t>
            </a:r>
            <a:endParaRPr lang="en-US" altLang="en-US" sz="2600" dirty="0">
              <a:latin typeface="+mn-lt"/>
            </a:endParaRPr>
          </a:p>
          <a:p>
            <a:pPr eaLnBrk="1" hangingPunct="1"/>
            <a:r>
              <a:rPr lang="en-US" altLang="en-US" sz="2400" dirty="0"/>
              <a:t>Section 3 Chief – Brad Bailey</a:t>
            </a:r>
          </a:p>
          <a:p>
            <a:r>
              <a:rPr lang="en-US" altLang="en-US" sz="2400" dirty="0"/>
              <a:t>Section 4 Chief – </a:t>
            </a:r>
            <a:r>
              <a:rPr lang="en-US" sz="2600" dirty="0">
                <a:latin typeface="+mn-lt"/>
              </a:rPr>
              <a:t>Dominick DeRosa</a:t>
            </a:r>
            <a:endParaRPr lang="en-US" altLang="en-US" sz="2600" dirty="0">
              <a:latin typeface="+mn-lt"/>
            </a:endParaRPr>
          </a:p>
          <a:p>
            <a:r>
              <a:rPr lang="en-US" altLang="en-US" sz="2400" dirty="0"/>
              <a:t>Region Director - </a:t>
            </a:r>
            <a:r>
              <a:rPr lang="en-US" sz="2600" dirty="0">
                <a:latin typeface="+mn-lt"/>
              </a:rPr>
              <a:t>Steve Paladini</a:t>
            </a:r>
            <a:endParaRPr lang="en-US" altLang="en-US" sz="2600" dirty="0">
              <a:latin typeface="+mn-lt"/>
            </a:endParaRPr>
          </a:p>
        </p:txBody>
      </p:sp>
      <p:pic>
        <p:nvPicPr>
          <p:cNvPr id="6150" name="Picture 4">
            <a:extLst>
              <a:ext uri="{FF2B5EF4-FFF2-40B4-BE49-F238E27FC236}">
                <a16:creationId xmlns:a16="http://schemas.microsoft.com/office/drawing/2014/main" id="{D607A3CF-D9CA-4A82-90EE-F2BFECEC1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8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artoon character&#10;&#10;Description generated with very high confidence">
            <a:extLst>
              <a:ext uri="{FF2B5EF4-FFF2-40B4-BE49-F238E27FC236}">
                <a16:creationId xmlns:a16="http://schemas.microsoft.com/office/drawing/2014/main" id="{4CCC3381-CA49-4AAD-B2B0-3A4929ABF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7395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Central Division DD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F4D8-780A-4585-AB87-07707B154DFD}"/>
              </a:ext>
            </a:extLst>
          </p:cNvPr>
          <p:cNvSpPr/>
          <p:nvPr/>
        </p:nvSpPr>
        <p:spPr>
          <a:xfrm>
            <a:off x="304800" y="1752600"/>
            <a:ext cx="63246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Required Qualifications: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Must be a registered NSP member for at least five years.  Membership in an NSP registered Professional Division patrol shall constitute NSP membership.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Must have served one term as Region Representative or two terms as a Section Chief, or must have served as a Region, Division, or National Program Supervisor for at least two years.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Must be familiar with National policies and procedures as defined in the current NSP Policies and Procedures manual.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Must be familiar with the Division's policies and procedures, as applicable.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registered in the Division as a Senior (Alpine, Nordic or Auxiliary) Patroller or Certified Patroller.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303D7A00-F151-4838-8AC7-AC546EA6D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North Central Region</a:t>
            </a:r>
            <a:br>
              <a:rPr lang="en-US" sz="5400" dirty="0"/>
            </a:br>
            <a:r>
              <a:rPr lang="en-US" sz="5400" dirty="0"/>
              <a:t>Electorate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03A4B1-C967-4071-ACEA-088503D39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8826"/>
              </p:ext>
            </p:extLst>
          </p:nvPr>
        </p:nvGraphicFramePr>
        <p:xfrm>
          <a:off x="381000" y="2057400"/>
          <a:ext cx="638556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421">
                  <a:extLst>
                    <a:ext uri="{9D8B030D-6E8A-4147-A177-3AD203B41FA5}">
                      <a16:colId xmlns:a16="http://schemas.microsoft.com/office/drawing/2014/main" val="2612078912"/>
                    </a:ext>
                  </a:extLst>
                </a:gridCol>
                <a:gridCol w="1510563">
                  <a:extLst>
                    <a:ext uri="{9D8B030D-6E8A-4147-A177-3AD203B41FA5}">
                      <a16:colId xmlns:a16="http://schemas.microsoft.com/office/drawing/2014/main" val="2545339045"/>
                    </a:ext>
                  </a:extLst>
                </a:gridCol>
                <a:gridCol w="1304576">
                  <a:extLst>
                    <a:ext uri="{9D8B030D-6E8A-4147-A177-3AD203B41FA5}">
                      <a16:colId xmlns:a16="http://schemas.microsoft.com/office/drawing/2014/main" val="195571573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641929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Big Powderhorn Mt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38140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Big Snow Ski 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75353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Bruce Mound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30813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Camp 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991053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Gladstone Sports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729056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Granite Peak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860228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Hidden Valley SP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0023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Marquette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119265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Minocqua Winter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48667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Mont Ripley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59940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Mount Bohemia Ski 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812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77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now, outdoor, person, riding&#10;&#10;Description generated with very high confidence">
            <a:extLst>
              <a:ext uri="{FF2B5EF4-FFF2-40B4-BE49-F238E27FC236}">
                <a16:creationId xmlns:a16="http://schemas.microsoft.com/office/drawing/2014/main" id="{23508778-42E4-4418-9A2A-21345CA90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North Central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….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9908EA-A715-476A-A748-C930B95F6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81440"/>
              </p:ext>
            </p:extLst>
          </p:nvPr>
        </p:nvGraphicFramePr>
        <p:xfrm>
          <a:off x="381000" y="2133600"/>
          <a:ext cx="6248400" cy="330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6542">
                  <a:extLst>
                    <a:ext uri="{9D8B030D-6E8A-4147-A177-3AD203B41FA5}">
                      <a16:colId xmlns:a16="http://schemas.microsoft.com/office/drawing/2014/main" val="2742143714"/>
                    </a:ext>
                  </a:extLst>
                </a:gridCol>
                <a:gridCol w="1410929">
                  <a:extLst>
                    <a:ext uri="{9D8B030D-6E8A-4147-A177-3AD203B41FA5}">
                      <a16:colId xmlns:a16="http://schemas.microsoft.com/office/drawing/2014/main" val="2129622709"/>
                    </a:ext>
                  </a:extLst>
                </a:gridCol>
                <a:gridCol w="1410929">
                  <a:extLst>
                    <a:ext uri="{9D8B030D-6E8A-4147-A177-3AD203B41FA5}">
                      <a16:colId xmlns:a16="http://schemas.microsoft.com/office/drawing/2014/main" val="218724355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156755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Mt Ashwabay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560704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Navarino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111087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Nine Mile Forest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5306356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Norway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121606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Pine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134704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Porcupine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676234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Ski Brule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717223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Standing Rocks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827874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Superior Nordic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297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79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2EE60BB1-2C93-4C14-9B81-04AD8B56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66" y="0"/>
            <a:ext cx="195262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North Central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….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1ACD6B-222A-44B3-B030-DEEAC952FE42}"/>
              </a:ext>
            </a:extLst>
          </p:cNvPr>
          <p:cNvSpPr/>
          <p:nvPr/>
        </p:nvSpPr>
        <p:spPr>
          <a:xfrm>
            <a:off x="533400" y="26670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Section 1 Chief – Jacob </a:t>
            </a:r>
            <a:r>
              <a:rPr lang="en-US" dirty="0" err="1"/>
              <a:t>Grzesik</a:t>
            </a:r>
            <a:endParaRPr lang="en-US" dirty="0"/>
          </a:p>
          <a:p>
            <a:r>
              <a:rPr lang="en-US" dirty="0"/>
              <a:t>Section 2 Chief – Joseph </a:t>
            </a:r>
            <a:r>
              <a:rPr lang="en-US" dirty="0" err="1"/>
              <a:t>Matuszak</a:t>
            </a:r>
            <a:endParaRPr lang="en-US" dirty="0"/>
          </a:p>
          <a:p>
            <a:r>
              <a:rPr lang="en-US" dirty="0"/>
              <a:t>Section 3 Chief – Bruce </a:t>
            </a:r>
            <a:r>
              <a:rPr lang="en-US" dirty="0" err="1"/>
              <a:t>Iattoni</a:t>
            </a:r>
            <a:endParaRPr lang="en-US" dirty="0"/>
          </a:p>
          <a:p>
            <a:r>
              <a:rPr lang="en-US" dirty="0"/>
              <a:t>Region Director – James Hughes (DD Only)</a:t>
            </a:r>
          </a:p>
        </p:txBody>
      </p:sp>
    </p:spTree>
    <p:extLst>
      <p:ext uri="{BB962C8B-B14F-4D97-AF65-F5344CB8AC3E}">
        <p14:creationId xmlns:p14="http://schemas.microsoft.com/office/powerpoint/2010/main" val="74423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243AF32B-C922-49BC-AB6D-64161E61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6607176" cy="1212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Northern Michigan Region</a:t>
            </a:r>
            <a:br>
              <a:rPr lang="en-US" dirty="0"/>
            </a:br>
            <a:r>
              <a:rPr lang="en-US" dirty="0"/>
              <a:t>Electorate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3835DD-224C-43F3-B3BF-905A28116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3135"/>
              </p:ext>
            </p:extLst>
          </p:nvPr>
        </p:nvGraphicFramePr>
        <p:xfrm>
          <a:off x="304800" y="2209800"/>
          <a:ext cx="6302376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141">
                  <a:extLst>
                    <a:ext uri="{9D8B030D-6E8A-4147-A177-3AD203B41FA5}">
                      <a16:colId xmlns:a16="http://schemas.microsoft.com/office/drawing/2014/main" val="3927748592"/>
                    </a:ext>
                  </a:extLst>
                </a:gridCol>
                <a:gridCol w="1558652">
                  <a:extLst>
                    <a:ext uri="{9D8B030D-6E8A-4147-A177-3AD203B41FA5}">
                      <a16:colId xmlns:a16="http://schemas.microsoft.com/office/drawing/2014/main" val="441287972"/>
                    </a:ext>
                  </a:extLst>
                </a:gridCol>
                <a:gridCol w="1287583">
                  <a:extLst>
                    <a:ext uri="{9D8B030D-6E8A-4147-A177-3AD203B41FA5}">
                      <a16:colId xmlns:a16="http://schemas.microsoft.com/office/drawing/2014/main" val="195651014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Members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694016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Boyne Highlands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06985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Boyne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031832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Hanson Hills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39202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Hickory Hills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988462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Mt Holiday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275328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Nubs Nob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514513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Otsego Club Ski Patol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81668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Schuss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725228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Shanty Creek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627744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The Homestead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056515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Treetops Sylvan Resort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5331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03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that are standing in the snow&#10;&#10;Description generated with very high confidence">
            <a:extLst>
              <a:ext uri="{FF2B5EF4-FFF2-40B4-BE49-F238E27FC236}">
                <a16:creationId xmlns:a16="http://schemas.microsoft.com/office/drawing/2014/main" id="{68E4A807-3052-44E3-AE2E-9B477DF35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620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Northern Michigan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B1EF4-9579-4D47-A21B-7C1EDE070EBE}"/>
              </a:ext>
            </a:extLst>
          </p:cNvPr>
          <p:cNvSpPr/>
          <p:nvPr/>
        </p:nvSpPr>
        <p:spPr>
          <a:xfrm>
            <a:off x="533400" y="3124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Section 1 Chief – Lisa </a:t>
            </a:r>
            <a:r>
              <a:rPr lang="en-US" dirty="0" err="1"/>
              <a:t>Ballien</a:t>
            </a:r>
            <a:endParaRPr lang="en-US" dirty="0"/>
          </a:p>
          <a:p>
            <a:r>
              <a:rPr lang="en-US" dirty="0"/>
              <a:t>Section 2 Chief – Frederick Clark</a:t>
            </a:r>
          </a:p>
          <a:p>
            <a:r>
              <a:rPr lang="en-US" dirty="0"/>
              <a:t>Section 3 Chief – Dave Germond</a:t>
            </a:r>
          </a:p>
          <a:p>
            <a:r>
              <a:rPr lang="en-US" dirty="0"/>
              <a:t>Region Director -  John Wiley (DD Only)</a:t>
            </a:r>
          </a:p>
        </p:txBody>
      </p:sp>
    </p:spTree>
    <p:extLst>
      <p:ext uri="{BB962C8B-B14F-4D97-AF65-F5344CB8AC3E}">
        <p14:creationId xmlns:p14="http://schemas.microsoft.com/office/powerpoint/2010/main" val="252550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riding a snowboard down a snow covered slope&#10;&#10;Description generated with high confidence">
            <a:extLst>
              <a:ext uri="{FF2B5EF4-FFF2-40B4-BE49-F238E27FC236}">
                <a16:creationId xmlns:a16="http://schemas.microsoft.com/office/drawing/2014/main" id="{DAEBC78F-937A-4C65-9738-FFFECF950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Ohio Region</a:t>
            </a:r>
            <a:br>
              <a:rPr lang="en-US" sz="5400" dirty="0"/>
            </a:br>
            <a:r>
              <a:rPr lang="en-US" sz="5400" dirty="0"/>
              <a:t>Electorate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75BF27-DC41-436F-B4BB-64AD2C5BB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84010"/>
              </p:ext>
            </p:extLst>
          </p:nvPr>
        </p:nvGraphicFramePr>
        <p:xfrm>
          <a:off x="457200" y="2501900"/>
          <a:ext cx="6096000" cy="330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712694330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4133055983"/>
                    </a:ext>
                  </a:extLst>
                </a:gridCol>
                <a:gridCol w="688258">
                  <a:extLst>
                    <a:ext uri="{9D8B030D-6E8A-4147-A177-3AD203B41FA5}">
                      <a16:colId xmlns:a16="http://schemas.microsoft.com/office/drawing/2014/main" val="395551420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298686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Alpine Valley Ohio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399353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Boston Mills Brandywine Alpine Valley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744954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Cleveland Ski Club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147444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Cuyahoga Nordics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480586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Mad River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799816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Ohio Nordics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810794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Paoli Peaks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83466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Perfect North Slopes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623746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Snow Trails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255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36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person, snow, tree&#10;&#10;Description generated with very high confidence">
            <a:extLst>
              <a:ext uri="{FF2B5EF4-FFF2-40B4-BE49-F238E27FC236}">
                <a16:creationId xmlns:a16="http://schemas.microsoft.com/office/drawing/2014/main" id="{FD485515-EEA4-4B03-AE3A-C468F2E9B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66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Ohio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0FB1D-F960-44B3-A95B-D4537EFF294F}"/>
              </a:ext>
            </a:extLst>
          </p:cNvPr>
          <p:cNvSpPr/>
          <p:nvPr/>
        </p:nvSpPr>
        <p:spPr>
          <a:xfrm>
            <a:off x="533400" y="2514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Section 1 Chief – Greg Schmidt</a:t>
            </a:r>
          </a:p>
          <a:p>
            <a:r>
              <a:rPr lang="en-US" dirty="0"/>
              <a:t>Section 2 Chief – Jim Burns</a:t>
            </a:r>
          </a:p>
          <a:p>
            <a:r>
              <a:rPr lang="en-US" dirty="0"/>
              <a:t>Section 3 Chief – Robert Wilson</a:t>
            </a:r>
          </a:p>
          <a:p>
            <a:r>
              <a:rPr lang="en-US" dirty="0"/>
              <a:t>Section 4 Chief – Ellen </a:t>
            </a:r>
            <a:r>
              <a:rPr lang="en-US" dirty="0" err="1"/>
              <a:t>Mulqueeny</a:t>
            </a:r>
            <a:endParaRPr lang="en-US" dirty="0"/>
          </a:p>
          <a:p>
            <a:r>
              <a:rPr lang="en-US" dirty="0"/>
              <a:t>Region Director -  Guy Day (DD Only)</a:t>
            </a:r>
          </a:p>
        </p:txBody>
      </p:sp>
    </p:spTree>
    <p:extLst>
      <p:ext uri="{BB962C8B-B14F-4D97-AF65-F5344CB8AC3E}">
        <p14:creationId xmlns:p14="http://schemas.microsoft.com/office/powerpoint/2010/main" val="10886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>
            <a:extLst>
              <a:ext uri="{FF2B5EF4-FFF2-40B4-BE49-F238E27FC236}">
                <a16:creationId xmlns:a16="http://schemas.microsoft.com/office/drawing/2014/main" id="{0682606C-5F8C-4B13-8B97-E8812024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Content Placeholder 3">
            <a:extLst>
              <a:ext uri="{FF2B5EF4-FFF2-40B4-BE49-F238E27FC236}">
                <a16:creationId xmlns:a16="http://schemas.microsoft.com/office/drawing/2014/main" id="{3C4D390F-5260-403B-B46B-899ED98A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/>
              <a:t>Schedule</a:t>
            </a:r>
          </a:p>
          <a:p>
            <a:pPr eaLnBrk="1" hangingPunct="1"/>
            <a:r>
              <a:rPr lang="en-US" altLang="en-US" sz="1600" dirty="0"/>
              <a:t>Elections</a:t>
            </a:r>
          </a:p>
          <a:p>
            <a:pPr eaLnBrk="1" hangingPunct="1"/>
            <a:r>
              <a:rPr lang="en-US" altLang="en-US" sz="1600" dirty="0"/>
              <a:t>Electors</a:t>
            </a:r>
          </a:p>
          <a:p>
            <a:pPr eaLnBrk="1" hangingPunct="1"/>
            <a:r>
              <a:rPr lang="en-US" altLang="en-US" sz="1600" dirty="0"/>
              <a:t>Election Committee </a:t>
            </a:r>
          </a:p>
        </p:txBody>
      </p:sp>
      <p:pic>
        <p:nvPicPr>
          <p:cNvPr id="3" name="Picture 2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1C49AA48-9365-4DBF-87D9-F41158428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8" b="15595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CE483A72-8BCD-447C-9A88-9392E63A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artoon character&#10;&#10;Description generated with very high confidence">
            <a:extLst>
              <a:ext uri="{FF2B5EF4-FFF2-40B4-BE49-F238E27FC236}">
                <a16:creationId xmlns:a16="http://schemas.microsoft.com/office/drawing/2014/main" id="{104F9E09-AC71-4E68-B400-D5903B9F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7395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Southern Region</a:t>
            </a:r>
            <a:br>
              <a:rPr lang="en-US" sz="5400" dirty="0"/>
            </a:br>
            <a:r>
              <a:rPr lang="en-US" sz="5400" dirty="0"/>
              <a:t>Electorate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3D4926-F656-4397-9176-00A6A2133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18245"/>
              </p:ext>
            </p:extLst>
          </p:nvPr>
        </p:nvGraphicFramePr>
        <p:xfrm>
          <a:off x="381000" y="2286000"/>
          <a:ext cx="6324600" cy="330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0435">
                  <a:extLst>
                    <a:ext uri="{9D8B030D-6E8A-4147-A177-3AD203B41FA5}">
                      <a16:colId xmlns:a16="http://schemas.microsoft.com/office/drawing/2014/main" val="2765228096"/>
                    </a:ext>
                  </a:extLst>
                </a:gridCol>
                <a:gridCol w="1020097">
                  <a:extLst>
                    <a:ext uri="{9D8B030D-6E8A-4147-A177-3AD203B41FA5}">
                      <a16:colId xmlns:a16="http://schemas.microsoft.com/office/drawing/2014/main" val="1747250395"/>
                    </a:ext>
                  </a:extLst>
                </a:gridCol>
                <a:gridCol w="714068">
                  <a:extLst>
                    <a:ext uri="{9D8B030D-6E8A-4147-A177-3AD203B41FA5}">
                      <a16:colId xmlns:a16="http://schemas.microsoft.com/office/drawing/2014/main" val="2979074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61696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Chestnut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638899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Des Plaines River Nordic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42653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Four Lakes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205622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Glacial Park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411056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Grand Geneva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559519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Hidden Valley Ski 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328805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Michiana Bike 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52751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Norsk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225438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Oak Ridge 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810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1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E33032A8-1E7B-40D3-9EF8-D7712ED75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Southern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AE6FE-DA04-4A81-AC8B-924E6756D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00440"/>
              </p:ext>
            </p:extLst>
          </p:nvPr>
        </p:nvGraphicFramePr>
        <p:xfrm>
          <a:off x="533400" y="2362200"/>
          <a:ext cx="6172200" cy="330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042996206"/>
                    </a:ext>
                  </a:extLst>
                </a:gridCol>
                <a:gridCol w="1208139">
                  <a:extLst>
                    <a:ext uri="{9D8B030D-6E8A-4147-A177-3AD203B41FA5}">
                      <a16:colId xmlns:a16="http://schemas.microsoft.com/office/drawing/2014/main" val="1004521510"/>
                    </a:ext>
                  </a:extLst>
                </a:gridCol>
                <a:gridCol w="696861">
                  <a:extLst>
                    <a:ext uri="{9D8B030D-6E8A-4147-A177-3AD203B41FA5}">
                      <a16:colId xmlns:a16="http://schemas.microsoft.com/office/drawing/2014/main" val="82065179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241197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Pines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239313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Raging Buffalo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465286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Seven Oaks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238778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Snow Creek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240695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Snowstar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76264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Sundown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785032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Swiss Valley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456892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Villa Olivia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04797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Wilmot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328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25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now, outdoor, person, riding&#10;&#10;Description generated with very high confidence">
            <a:extLst>
              <a:ext uri="{FF2B5EF4-FFF2-40B4-BE49-F238E27FC236}">
                <a16:creationId xmlns:a16="http://schemas.microsoft.com/office/drawing/2014/main" id="{18C5963C-D6AB-4A72-BBA7-FFAE0BA5D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Southern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5E36F-1077-45A9-AAC6-7EDBF35A8554}"/>
              </a:ext>
            </a:extLst>
          </p:cNvPr>
          <p:cNvSpPr/>
          <p:nvPr/>
        </p:nvSpPr>
        <p:spPr>
          <a:xfrm>
            <a:off x="609600" y="25146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Section 1 Chief – Deb Allison </a:t>
            </a:r>
          </a:p>
          <a:p>
            <a:r>
              <a:rPr lang="en-US" dirty="0"/>
              <a:t>Section 2 Chief – Alfred Hurst</a:t>
            </a:r>
          </a:p>
          <a:p>
            <a:r>
              <a:rPr lang="en-US" dirty="0"/>
              <a:t>Section 3 Chief – Kathleen Schmidt</a:t>
            </a:r>
          </a:p>
          <a:p>
            <a:r>
              <a:rPr lang="en-US" dirty="0"/>
              <a:t>Section 4 Chief – Sue Smith</a:t>
            </a:r>
          </a:p>
          <a:p>
            <a:r>
              <a:rPr lang="en-US" dirty="0"/>
              <a:t>Section 5 Chief – Brian Parrish</a:t>
            </a:r>
          </a:p>
          <a:p>
            <a:r>
              <a:rPr lang="en-US" dirty="0"/>
              <a:t>Region Director – Mike Vaerewyck (DD Only)</a:t>
            </a:r>
          </a:p>
        </p:txBody>
      </p:sp>
    </p:spTree>
    <p:extLst>
      <p:ext uri="{BB962C8B-B14F-4D97-AF65-F5344CB8AC3E}">
        <p14:creationId xmlns:p14="http://schemas.microsoft.com/office/powerpoint/2010/main" val="407035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49C1ADC6-0FC1-401C-B837-BD426EFF9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66" y="0"/>
            <a:ext cx="195262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Western Michigan Region</a:t>
            </a:r>
            <a:br>
              <a:rPr lang="en-US" sz="5400" dirty="0"/>
            </a:br>
            <a:r>
              <a:rPr lang="en-US" sz="5400" dirty="0"/>
              <a:t>Electorate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822451-DD34-45A7-8B2E-5C945D7CB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62902"/>
              </p:ext>
            </p:extLst>
          </p:nvPr>
        </p:nvGraphicFramePr>
        <p:xfrm>
          <a:off x="457200" y="2667000"/>
          <a:ext cx="63246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0387">
                  <a:extLst>
                    <a:ext uri="{9D8B030D-6E8A-4147-A177-3AD203B41FA5}">
                      <a16:colId xmlns:a16="http://schemas.microsoft.com/office/drawing/2014/main" val="3452571417"/>
                    </a:ext>
                  </a:extLst>
                </a:gridCol>
                <a:gridCol w="1530145">
                  <a:extLst>
                    <a:ext uri="{9D8B030D-6E8A-4147-A177-3AD203B41FA5}">
                      <a16:colId xmlns:a16="http://schemas.microsoft.com/office/drawing/2014/main" val="4000941547"/>
                    </a:ext>
                  </a:extLst>
                </a:gridCol>
                <a:gridCol w="714068">
                  <a:extLst>
                    <a:ext uri="{9D8B030D-6E8A-4147-A177-3AD203B41FA5}">
                      <a16:colId xmlns:a16="http://schemas.microsoft.com/office/drawing/2014/main" val="133075294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254031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Bittersweet 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100328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Caberfae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187301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Cannonsburg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95571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Crystal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063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Timber Ridge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629922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West Michigan Nordic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388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876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47E07179-6BE0-4B11-BF32-F4E82B5E8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6629400" cy="1212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Western Michigan Region</a:t>
            </a:r>
            <a:br>
              <a:rPr lang="en-US" sz="4800" dirty="0"/>
            </a:br>
            <a:r>
              <a:rPr lang="en-US" sz="4800" dirty="0"/>
              <a:t>Electorate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CEEAB3-7287-4DE4-BE16-0F447958BE8B}"/>
              </a:ext>
            </a:extLst>
          </p:cNvPr>
          <p:cNvSpPr/>
          <p:nvPr/>
        </p:nvSpPr>
        <p:spPr>
          <a:xfrm>
            <a:off x="685800" y="26670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Section 1 Chief – Martha Nowak</a:t>
            </a:r>
          </a:p>
          <a:p>
            <a:r>
              <a:rPr lang="en-US" dirty="0"/>
              <a:t>Section 2 Chief – Kevin </a:t>
            </a:r>
            <a:r>
              <a:rPr lang="en-US" dirty="0" err="1"/>
              <a:t>Barrons</a:t>
            </a:r>
            <a:endParaRPr lang="en-US" dirty="0"/>
          </a:p>
          <a:p>
            <a:r>
              <a:rPr lang="en-US" dirty="0"/>
              <a:t>Section 3 Chief – Lourie Hurley</a:t>
            </a:r>
          </a:p>
          <a:p>
            <a:r>
              <a:rPr lang="en-US" dirty="0"/>
              <a:t>Region Director – John Donnelly  (DD Only)</a:t>
            </a:r>
          </a:p>
        </p:txBody>
      </p:sp>
    </p:spTree>
    <p:extLst>
      <p:ext uri="{BB962C8B-B14F-4D97-AF65-F5344CB8AC3E}">
        <p14:creationId xmlns:p14="http://schemas.microsoft.com/office/powerpoint/2010/main" val="63835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that are standing in the snow&#10;&#10;Description generated with very high confidence">
            <a:extLst>
              <a:ext uri="{FF2B5EF4-FFF2-40B4-BE49-F238E27FC236}">
                <a16:creationId xmlns:a16="http://schemas.microsoft.com/office/drawing/2014/main" id="{F2F08B0B-77A7-4000-A336-97C85281F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620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Western Region</a:t>
            </a:r>
            <a:br>
              <a:rPr lang="en-US" sz="5400" dirty="0"/>
            </a:br>
            <a:r>
              <a:rPr lang="en-US" sz="5400" dirty="0"/>
              <a:t>Electorate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B1A560-6B58-4B45-93C2-CF8AAEB5D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0292"/>
              </p:ext>
            </p:extLst>
          </p:nvPr>
        </p:nvGraphicFramePr>
        <p:xfrm>
          <a:off x="381000" y="2082187"/>
          <a:ext cx="6248400" cy="429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290">
                  <a:extLst>
                    <a:ext uri="{9D8B030D-6E8A-4147-A177-3AD203B41FA5}">
                      <a16:colId xmlns:a16="http://schemas.microsoft.com/office/drawing/2014/main" val="4029204058"/>
                    </a:ext>
                  </a:extLst>
                </a:gridCol>
                <a:gridCol w="1847645">
                  <a:extLst>
                    <a:ext uri="{9D8B030D-6E8A-4147-A177-3AD203B41FA5}">
                      <a16:colId xmlns:a16="http://schemas.microsoft.com/office/drawing/2014/main" val="3150075290"/>
                    </a:ext>
                  </a:extLst>
                </a:gridCol>
                <a:gridCol w="705465">
                  <a:extLst>
                    <a:ext uri="{9D8B030D-6E8A-4147-A177-3AD203B41FA5}">
                      <a16:colId xmlns:a16="http://schemas.microsoft.com/office/drawing/2014/main" val="388553478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821526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Afton Alps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065523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Andes Tower Hill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357894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Buck Hill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43052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Buena Vista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20387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C163 - Mt Hardscrabble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680769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Christie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898823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Coffee Mill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905967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Detroit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4946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Giants Ridge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402753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Great Bear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947742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Hiawatha Nordic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985802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Lutsen Mt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1244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243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a snowboard down a snow covered slope&#10;&#10;Description generated with high confidence">
            <a:extLst>
              <a:ext uri="{FF2B5EF4-FFF2-40B4-BE49-F238E27FC236}">
                <a16:creationId xmlns:a16="http://schemas.microsoft.com/office/drawing/2014/main" id="{30BFC152-EE55-456E-B4C3-1B517FFED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Western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58CE58-184E-47B7-A9E8-442F912DC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32429"/>
              </p:ext>
            </p:extLst>
          </p:nvPr>
        </p:nvGraphicFramePr>
        <p:xfrm>
          <a:off x="227511" y="2171700"/>
          <a:ext cx="6248401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4039">
                  <a:extLst>
                    <a:ext uri="{9D8B030D-6E8A-4147-A177-3AD203B41FA5}">
                      <a16:colId xmlns:a16="http://schemas.microsoft.com/office/drawing/2014/main" val="1637327174"/>
                    </a:ext>
                  </a:extLst>
                </a:gridCol>
                <a:gridCol w="1578897">
                  <a:extLst>
                    <a:ext uri="{9D8B030D-6E8A-4147-A177-3AD203B41FA5}">
                      <a16:colId xmlns:a16="http://schemas.microsoft.com/office/drawing/2014/main" val="4108975988"/>
                    </a:ext>
                  </a:extLst>
                </a:gridCol>
                <a:gridCol w="705465">
                  <a:extLst>
                    <a:ext uri="{9D8B030D-6E8A-4147-A177-3AD203B41FA5}">
                      <a16:colId xmlns:a16="http://schemas.microsoft.com/office/drawing/2014/main" val="55752060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705693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Mont Du Lac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126354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Mount Itasca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978563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Mount Ski Gull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563592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Mt Kato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45417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Powder Ridge Ski Patrol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51091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Spirit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317178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Three Rivers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6010471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Trollhaugen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513502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Viking Nordic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8810521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Welch Village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976325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Wild Mountain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5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443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person, snow, tree&#10;&#10;Description generated with very high confidence">
            <a:extLst>
              <a:ext uri="{FF2B5EF4-FFF2-40B4-BE49-F238E27FC236}">
                <a16:creationId xmlns:a16="http://schemas.microsoft.com/office/drawing/2014/main" id="{775C21EF-ABC9-4A7D-81E8-5594AA5B5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66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Western Region</a:t>
            </a:r>
            <a:br>
              <a:rPr lang="en-US" sz="5400" dirty="0"/>
            </a:br>
            <a:r>
              <a:rPr lang="en-US" sz="5400" dirty="0"/>
              <a:t>Electorate </a:t>
            </a:r>
            <a:r>
              <a:rPr lang="en-US" sz="5400" dirty="0" err="1"/>
              <a:t>cont</a:t>
            </a:r>
            <a:r>
              <a:rPr lang="en-US" sz="5400" dirty="0"/>
              <a:t>…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2FC9B-EE79-46FC-BD4E-3F61C33CA323}"/>
              </a:ext>
            </a:extLst>
          </p:cNvPr>
          <p:cNvSpPr/>
          <p:nvPr/>
        </p:nvSpPr>
        <p:spPr>
          <a:xfrm>
            <a:off x="685800" y="2438400"/>
            <a:ext cx="518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Section 1 Chief – Steve </a:t>
            </a:r>
            <a:r>
              <a:rPr lang="en-US" dirty="0" err="1"/>
              <a:t>Willwerscheid</a:t>
            </a:r>
            <a:endParaRPr lang="en-US" dirty="0"/>
          </a:p>
          <a:p>
            <a:r>
              <a:rPr lang="en-US" dirty="0"/>
              <a:t>Section 2 Chief – Mike </a:t>
            </a:r>
            <a:r>
              <a:rPr lang="en-US" dirty="0" err="1"/>
              <a:t>Nies</a:t>
            </a:r>
            <a:endParaRPr lang="en-US" dirty="0"/>
          </a:p>
          <a:p>
            <a:r>
              <a:rPr lang="en-US" dirty="0"/>
              <a:t>Section 3 Chief – Matthew Schmid</a:t>
            </a:r>
          </a:p>
          <a:p>
            <a:r>
              <a:rPr lang="en-US" dirty="0"/>
              <a:t>Section 4 Chief – Tom McConville</a:t>
            </a:r>
          </a:p>
          <a:p>
            <a:r>
              <a:rPr lang="en-US" dirty="0"/>
              <a:t>Section 5 Chief – Paul </a:t>
            </a:r>
            <a:r>
              <a:rPr lang="en-US" dirty="0" err="1"/>
              <a:t>Botnen</a:t>
            </a:r>
            <a:endParaRPr lang="en-US" dirty="0"/>
          </a:p>
          <a:p>
            <a:r>
              <a:rPr lang="en-US" dirty="0"/>
              <a:t>Section 6 Chief – Tony Weber</a:t>
            </a:r>
          </a:p>
          <a:p>
            <a:r>
              <a:rPr lang="en-US" dirty="0"/>
              <a:t>Region Director – Scott O'Connor (DD Only)</a:t>
            </a:r>
          </a:p>
        </p:txBody>
      </p:sp>
    </p:spTree>
    <p:extLst>
      <p:ext uri="{BB962C8B-B14F-4D97-AF65-F5344CB8AC3E}">
        <p14:creationId xmlns:p14="http://schemas.microsoft.com/office/powerpoint/2010/main" val="14701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generated with very high confidence">
            <a:extLst>
              <a:ext uri="{FF2B5EF4-FFF2-40B4-BE49-F238E27FC236}">
                <a16:creationId xmlns:a16="http://schemas.microsoft.com/office/drawing/2014/main" id="{6D14664E-5928-44D1-9816-0455B0C09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739537" cy="6858000"/>
          </a:xfrm>
          <a:prstGeom prst="rect">
            <a:avLst/>
          </a:prstGeom>
        </p:spPr>
      </p:pic>
      <p:sp>
        <p:nvSpPr>
          <p:cNvPr id="3075" name="Title 2">
            <a:extLst>
              <a:ext uri="{FF2B5EF4-FFF2-40B4-BE49-F238E27FC236}">
                <a16:creationId xmlns:a16="http://schemas.microsoft.com/office/drawing/2014/main" id="{0682606C-5F8C-4B13-8B97-E8812024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24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Election Stats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CE483A72-8BCD-447C-9A88-9392E63A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1D09D2-FD2B-4A4D-A14F-532517BAB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16708"/>
              </p:ext>
            </p:extLst>
          </p:nvPr>
        </p:nvGraphicFramePr>
        <p:xfrm>
          <a:off x="1714500" y="1752600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67359123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07939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5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1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Section Chiefs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67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Region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7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30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113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96A4A065-9046-4148-BD81-24A2D3409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5F4D8-780A-4585-AB87-07707B154DFD}"/>
              </a:ext>
            </a:extLst>
          </p:cNvPr>
          <p:cNvSpPr/>
          <p:nvPr/>
        </p:nvSpPr>
        <p:spPr>
          <a:xfrm>
            <a:off x="304800" y="1752600"/>
            <a:ext cx="6324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North Central - James Hughes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North Michigan – John Wiley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Southern - Mike </a:t>
            </a:r>
            <a:r>
              <a:rPr lang="en-US" sz="2800" dirty="0" err="1"/>
              <a:t>Vaerewyc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6705600" cy="1212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2019 Election Committee</a:t>
            </a:r>
          </a:p>
        </p:txBody>
      </p:sp>
    </p:spTree>
    <p:extLst>
      <p:ext uri="{BB962C8B-B14F-4D97-AF65-F5344CB8AC3E}">
        <p14:creationId xmlns:p14="http://schemas.microsoft.com/office/powerpoint/2010/main" val="192635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A51510-5CC2-4C0F-8EBE-B4C1B525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100" dirty="0"/>
              <a:t>2018 – 19 Election Schedule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8D27BC-062A-4862-8896-0D883FC8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79018"/>
            <a:ext cx="3985907" cy="337592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/>
              <a:t>Sept: Send Election Announcement to RPN and WEB Master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/>
              <a:t>Nov: Update Officer list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/>
              <a:t>Dec: Request names of extra voters from large patrols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/>
              <a:t>Jan 26, 2019 Nomination deadline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/>
              <a:t>Feb 15, 2019 Voting Begins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/>
              <a:t>March 8, 2019 Voting Ends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people that are standing in the snow&#10;&#10;Description generated with very high confidence">
            <a:extLst>
              <a:ext uri="{FF2B5EF4-FFF2-40B4-BE49-F238E27FC236}">
                <a16:creationId xmlns:a16="http://schemas.microsoft.com/office/drawing/2014/main" id="{DD973D4C-7DD7-4347-B44C-60052C27B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r="-2" b="18290"/>
          <a:stretch/>
        </p:blipFill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4101" name="Picture 6">
            <a:extLst>
              <a:ext uri="{FF2B5EF4-FFF2-40B4-BE49-F238E27FC236}">
                <a16:creationId xmlns:a16="http://schemas.microsoft.com/office/drawing/2014/main" id="{8A344805-304A-425F-A002-847BBEF12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5638800"/>
            <a:ext cx="6635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now, outdoor, person, riding&#10;&#10;Description generated with very high confidence">
            <a:extLst>
              <a:ext uri="{FF2B5EF4-FFF2-40B4-BE49-F238E27FC236}">
                <a16:creationId xmlns:a16="http://schemas.microsoft.com/office/drawing/2014/main" id="{C644E63A-1716-44DE-A01D-F4FB9229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5F4D8-780A-4585-AB87-07707B154DFD}"/>
              </a:ext>
            </a:extLst>
          </p:cNvPr>
          <p:cNvSpPr/>
          <p:nvPr/>
        </p:nvSpPr>
        <p:spPr>
          <a:xfrm>
            <a:off x="76200" y="1906130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Update Election Committee Schedule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Update Region Director Election Schedule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Update Division Director Election Schedule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On-line Elections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E683C7B4-9A2C-410A-ABA0-7F4C3C02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7BCC6-81E1-4F50-BBF1-88225C38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6705600" cy="1212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Proposals</a:t>
            </a:r>
          </a:p>
        </p:txBody>
      </p:sp>
    </p:spTree>
    <p:extLst>
      <p:ext uri="{BB962C8B-B14F-4D97-AF65-F5344CB8AC3E}">
        <p14:creationId xmlns:p14="http://schemas.microsoft.com/office/powerpoint/2010/main" val="168308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CF1A2E4F-749D-44F1-AC16-547281C80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661987"/>
            <a:ext cx="7038975" cy="5534025"/>
          </a:xfrm>
          <a:prstGeom prst="rect">
            <a:avLst/>
          </a:prstGeom>
        </p:spPr>
      </p:pic>
      <p:sp>
        <p:nvSpPr>
          <p:cNvPr id="32770" name="Title 1">
            <a:extLst>
              <a:ext uri="{FF2B5EF4-FFF2-40B4-BE49-F238E27FC236}">
                <a16:creationId xmlns:a16="http://schemas.microsoft.com/office/drawing/2014/main" id="{F7DC12A7-BC29-4199-A83C-4D2E83A3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4478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47E56E1-7AE3-4E3A-8EDA-55B40FD0B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01368"/>
            <a:ext cx="15557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81E2-77C7-4071-800D-C8A4C9B5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5590-C25E-4F6B-B451-FF90DD9F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4E22-46C6-43EB-BBA0-C2388F33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C7280-4032-4D77-9D3A-A240F4C3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5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6A7E-5505-466A-B30B-19F424F4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96E9-47C5-4210-A4F6-8840133BC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9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8607C237-3A36-433A-B912-2ABD11696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/>
          <a:stretch>
            <a:fillRect/>
          </a:stretch>
        </p:blipFill>
        <p:spPr bwMode="auto">
          <a:xfrm>
            <a:off x="-76200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C985EA-8B11-420B-A694-9D1CD9ABE919}"/>
              </a:ext>
            </a:extLst>
          </p:cNvPr>
          <p:cNvSpPr/>
          <p:nvPr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6" name="Picture 11">
            <a:extLst>
              <a:ext uri="{FF2B5EF4-FFF2-40B4-BE49-F238E27FC236}">
                <a16:creationId xmlns:a16="http://schemas.microsoft.com/office/drawing/2014/main" id="{4F8BC682-CEEB-4951-A1B8-CC6123755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429000"/>
            <a:ext cx="15208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>
            <a:extLst>
              <a:ext uri="{FF2B5EF4-FFF2-40B4-BE49-F238E27FC236}">
                <a16:creationId xmlns:a16="http://schemas.microsoft.com/office/drawing/2014/main" id="{0682606C-5F8C-4B13-8B97-E8812024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2018-2019 Elections</a:t>
            </a:r>
          </a:p>
        </p:txBody>
      </p:sp>
      <p:sp>
        <p:nvSpPr>
          <p:cNvPr id="3076" name="Content Placeholder 3">
            <a:extLst>
              <a:ext uri="{FF2B5EF4-FFF2-40B4-BE49-F238E27FC236}">
                <a16:creationId xmlns:a16="http://schemas.microsoft.com/office/drawing/2014/main" id="{3C4D390F-5260-403B-B46B-899ED98A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79018"/>
            <a:ext cx="3985907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600" dirty="0"/>
              <a:t>EMR</a:t>
            </a:r>
          </a:p>
          <a:p>
            <a:pPr lvl="1" eaLnBrk="1" hangingPunct="1"/>
            <a:r>
              <a:rPr lang="en-US" altLang="en-US" sz="1600" dirty="0"/>
              <a:t>Mike </a:t>
            </a:r>
            <a:r>
              <a:rPr lang="en-US" altLang="en-US" sz="1600" dirty="0" err="1"/>
              <a:t>Schons</a:t>
            </a:r>
            <a:r>
              <a:rPr lang="en-US" altLang="en-US" sz="1600"/>
              <a:t> – End of 2</a:t>
            </a:r>
            <a:r>
              <a:rPr lang="en-US" altLang="en-US" sz="1600" baseline="30000"/>
              <a:t>nd</a:t>
            </a:r>
            <a:r>
              <a:rPr lang="en-US" altLang="en-US" sz="1600"/>
              <a:t> term</a:t>
            </a:r>
          </a:p>
          <a:p>
            <a:pPr eaLnBrk="1" hangingPunct="1"/>
            <a:r>
              <a:rPr lang="en-US" altLang="en-US" sz="1600"/>
              <a:t>SCR</a:t>
            </a:r>
          </a:p>
          <a:p>
            <a:pPr lvl="1" eaLnBrk="1" hangingPunct="1"/>
            <a:r>
              <a:rPr lang="en-US" sz="1600"/>
              <a:t>Steve Paladini – End of 1</a:t>
            </a:r>
            <a:r>
              <a:rPr lang="en-US" sz="1600" baseline="30000"/>
              <a:t>st</a:t>
            </a:r>
            <a:r>
              <a:rPr lang="en-US" sz="1600"/>
              <a:t> term</a:t>
            </a:r>
            <a:endParaRPr lang="en-US" altLang="en-US" sz="1600"/>
          </a:p>
          <a:p>
            <a:pPr eaLnBrk="1" hangingPunct="1"/>
            <a:r>
              <a:rPr lang="en-US" altLang="en-US" sz="1600"/>
              <a:t>Division Director</a:t>
            </a:r>
          </a:p>
          <a:p>
            <a:pPr lvl="1" eaLnBrk="1" hangingPunct="1"/>
            <a:r>
              <a:rPr lang="en-US" altLang="en-US" sz="1600"/>
              <a:t>John (JT) Thomas – End of 2</a:t>
            </a:r>
            <a:r>
              <a:rPr lang="en-US" altLang="en-US" sz="1600" baseline="30000"/>
              <a:t>nd</a:t>
            </a:r>
            <a:r>
              <a:rPr lang="en-US" altLang="en-US" sz="1600"/>
              <a:t> term</a:t>
            </a:r>
          </a:p>
          <a:p>
            <a:pPr eaLnBrk="1" hangingPunct="1"/>
            <a:r>
              <a:rPr lang="en-US" altLang="en-US" sz="1600"/>
              <a:t>Section 2 &amp; 5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riding a snowboard down a snow covered slope&#10;&#10;Description generated with high confidence">
            <a:extLst>
              <a:ext uri="{FF2B5EF4-FFF2-40B4-BE49-F238E27FC236}">
                <a16:creationId xmlns:a16="http://schemas.microsoft.com/office/drawing/2014/main" id="{CD8254B3-330E-4E24-842E-1BC1D214D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 b="-2"/>
          <a:stretch/>
        </p:blipFill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CE483A72-8BCD-447C-9A88-9392E63A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6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snow, tree&#10;&#10;Description generated with very high confidence">
            <a:extLst>
              <a:ext uri="{FF2B5EF4-FFF2-40B4-BE49-F238E27FC236}">
                <a16:creationId xmlns:a16="http://schemas.microsoft.com/office/drawing/2014/main" id="{C6E00C5F-8980-46BF-BC0E-51E74BA73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667000" cy="6858000"/>
          </a:xfrm>
          <a:prstGeom prst="rect">
            <a:avLst/>
          </a:prstGeom>
        </p:spPr>
      </p:pic>
      <p:sp>
        <p:nvSpPr>
          <p:cNvPr id="3075" name="Title 2">
            <a:extLst>
              <a:ext uri="{FF2B5EF4-FFF2-40B4-BE49-F238E27FC236}">
                <a16:creationId xmlns:a16="http://schemas.microsoft.com/office/drawing/2014/main" id="{0682606C-5F8C-4B13-8B97-E8812024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8674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Electors</a:t>
            </a:r>
          </a:p>
        </p:txBody>
      </p:sp>
      <p:sp>
        <p:nvSpPr>
          <p:cNvPr id="3076" name="Content Placeholder 3">
            <a:extLst>
              <a:ext uri="{FF2B5EF4-FFF2-40B4-BE49-F238E27FC236}">
                <a16:creationId xmlns:a16="http://schemas.microsoft.com/office/drawing/2014/main" id="{3C4D390F-5260-403B-B46B-899ED98A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2350"/>
            <a:ext cx="6324600" cy="51355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Each Patrol, Section Chief and RD gets one Vote</a:t>
            </a:r>
          </a:p>
          <a:p>
            <a:pPr eaLnBrk="1" hangingPunct="1"/>
            <a:r>
              <a:rPr lang="en-US" altLang="en-US" sz="2600" dirty="0"/>
              <a:t>Patrols with over 50 members receive additional votes</a:t>
            </a:r>
          </a:p>
          <a:p>
            <a:pPr lvl="1" eaLnBrk="1" hangingPunct="1"/>
            <a:r>
              <a:rPr lang="en-US" altLang="en-US" sz="2200" dirty="0"/>
              <a:t> 2 – 50 members 1 vote</a:t>
            </a:r>
          </a:p>
          <a:p>
            <a:pPr lvl="1" eaLnBrk="1" hangingPunct="1"/>
            <a:r>
              <a:rPr lang="en-US" altLang="en-US" sz="2200" dirty="0"/>
              <a:t>51 – 100 members 2 votes</a:t>
            </a:r>
          </a:p>
          <a:p>
            <a:pPr lvl="1" eaLnBrk="1" hangingPunct="1"/>
            <a:r>
              <a:rPr lang="en-US" altLang="en-US" sz="2200" dirty="0"/>
              <a:t>101 – 150 members 3 votes</a:t>
            </a:r>
          </a:p>
          <a:p>
            <a:pPr lvl="1" eaLnBrk="1" hangingPunct="1"/>
            <a:r>
              <a:rPr lang="en-US" altLang="en-US" sz="2200" dirty="0"/>
              <a:t>Over 151 members 4 votes</a:t>
            </a:r>
          </a:p>
          <a:p>
            <a:pPr marL="457200" lvl="1" indent="0" eaLnBrk="1" hangingPunct="1">
              <a:buNone/>
            </a:pPr>
            <a:endParaRPr lang="en-US" altLang="en-US" sz="2200" dirty="0"/>
          </a:p>
          <a:p>
            <a:pPr marL="457200" lvl="1" indent="0" eaLnBrk="1" hangingPunct="1">
              <a:buNone/>
            </a:pPr>
            <a:r>
              <a:rPr lang="en-US" altLang="en-US" sz="2200" dirty="0"/>
              <a:t>Note: WMR and SCR use 1 member 1 vote model for Region Director Elections.</a:t>
            </a:r>
          </a:p>
          <a:p>
            <a:pPr eaLnBrk="1" hangingPunct="1"/>
            <a:endParaRPr lang="en-US" altLang="en-US" sz="2600" dirty="0"/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CE483A72-8BCD-447C-9A88-9392E63A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generated with very high confidence">
            <a:extLst>
              <a:ext uri="{FF2B5EF4-FFF2-40B4-BE49-F238E27FC236}">
                <a16:creationId xmlns:a16="http://schemas.microsoft.com/office/drawing/2014/main" id="{F204E820-A889-4729-9E10-D8C984D8D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739537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A51510-5CC2-4C0F-8EBE-B4C1B525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1033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Region Director Elections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8D27BC-062A-4862-8896-0D883FC8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510338" cy="4525963"/>
          </a:xfr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</a:pPr>
            <a:r>
              <a:rPr lang="en-US" sz="4500" b="1" dirty="0"/>
              <a:t>Required Qualifications:</a:t>
            </a:r>
            <a:r>
              <a:rPr lang="en-US" sz="4500" dirty="0"/>
              <a:t>  </a:t>
            </a:r>
            <a:r>
              <a:rPr lang="en-US" dirty="0"/>
              <a:t>								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200" dirty="0"/>
              <a:t>Must be a registered NSP member for at least five years.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200" dirty="0"/>
              <a:t>Must have served as a Section Chief, Patrol Representative, or National, Division, or Region Program Supervisor/Administrator for at least two years.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200" dirty="0"/>
              <a:t>Must be familiar with National policies and procedures as defined in the current NSP Policies and Procedures manual.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200" dirty="0"/>
              <a:t>Must be familiar with the Region's policies and procedures, as applicable.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200" dirty="0"/>
              <a:t>Must be registered in the Division as a Senior (Alpine, Nordic or Auxiliary) Patroller or Certified Patroller. </a:t>
            </a: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8A344805-304A-425F-A002-847BBEF12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5638800"/>
            <a:ext cx="6635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1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8FBFFCF-298C-4DE2-9279-250D9579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5" r="681"/>
          <a:stretch>
            <a:fillRect/>
          </a:stretch>
        </p:blipFill>
        <p:spPr bwMode="auto">
          <a:xfrm>
            <a:off x="6781800" y="-4763"/>
            <a:ext cx="236220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2">
            <a:extLst>
              <a:ext uri="{FF2B5EF4-FFF2-40B4-BE49-F238E27FC236}">
                <a16:creationId xmlns:a16="http://schemas.microsoft.com/office/drawing/2014/main" id="{C164FC8A-CF11-4D5C-B9C6-09FFBB66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944562"/>
          </a:xfrm>
        </p:spPr>
        <p:txBody>
          <a:bodyPr/>
          <a:lstStyle/>
          <a:p>
            <a:pPr eaLnBrk="1" hangingPunct="1"/>
            <a:r>
              <a:rPr lang="en-US" altLang="en-US"/>
              <a:t>Eastern Michigan Region</a:t>
            </a:r>
            <a:br>
              <a:rPr lang="en-US" altLang="en-US"/>
            </a:br>
            <a:r>
              <a:rPr lang="en-US" altLang="en-US"/>
              <a:t>Electorate</a:t>
            </a:r>
            <a:endParaRPr lang="en-US" altLang="en-US" dirty="0"/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3515AC15-6614-4D29-9674-36D08ED9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6324600" cy="4754562"/>
          </a:xfrm>
        </p:spPr>
        <p:txBody>
          <a:bodyPr/>
          <a:lstStyle/>
          <a:p>
            <a:pPr eaLnBrk="1" hangingPunct="1"/>
            <a:r>
              <a:rPr lang="en-US" altLang="en-US" sz="2600"/>
              <a:t>Alpine Valley East	- Cecilia Gollan - 94 (+1)</a:t>
            </a:r>
          </a:p>
          <a:p>
            <a:pPr eaLnBrk="1" hangingPunct="1"/>
            <a:r>
              <a:rPr lang="en-US" altLang="en-US" sz="2600"/>
              <a:t>Apple Mountain - Jon Banner - 22</a:t>
            </a:r>
          </a:p>
          <a:p>
            <a:pPr eaLnBrk="1" hangingPunct="1"/>
            <a:r>
              <a:rPr lang="en-US" altLang="en-US" sz="2600"/>
              <a:t>Blizzard Metro - Mark Newton - 2</a:t>
            </a:r>
          </a:p>
          <a:p>
            <a:pPr eaLnBrk="1" hangingPunct="1"/>
            <a:r>
              <a:rPr lang="en-US" altLang="en-US" sz="2600"/>
              <a:t>Clinton River Area Mountain Bike Association Bike Patrol	1 (No vote)</a:t>
            </a:r>
          </a:p>
          <a:p>
            <a:pPr eaLnBrk="1" hangingPunct="1"/>
            <a:r>
              <a:rPr lang="en-US" altLang="en-US" sz="2600"/>
              <a:t>Independence Oaks Nordic - Jon O'Dell - 3</a:t>
            </a:r>
          </a:p>
          <a:p>
            <a:pPr eaLnBrk="1" hangingPunct="1"/>
            <a:r>
              <a:rPr lang="en-US" altLang="en-US" sz="2600"/>
              <a:t>Mt Brighton - Lisa Niemi - 112 (+2)</a:t>
            </a:r>
          </a:p>
          <a:p>
            <a:pPr eaLnBrk="1" hangingPunct="1"/>
            <a:r>
              <a:rPr lang="en-US" altLang="en-US" sz="2600"/>
              <a:t>Mt Holly - Tom Black - 113 (+2)</a:t>
            </a:r>
          </a:p>
          <a:p>
            <a:pPr eaLnBrk="1" hangingPunct="1"/>
            <a:r>
              <a:rPr lang="en-US" altLang="en-US" sz="2600"/>
              <a:t>Pine Knob	- Michael Rhadigan - 143 (+2)</a:t>
            </a:r>
          </a:p>
          <a:p>
            <a:pPr eaLnBrk="1" hangingPunct="1"/>
            <a:r>
              <a:rPr lang="en-US" altLang="en-US" sz="2600"/>
              <a:t>Snowsnake Mountain - Richard Rausch - 40</a:t>
            </a:r>
            <a:endParaRPr lang="en-US" altLang="en-US" sz="2600" dirty="0"/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25F7D47-6B78-4A15-8AC7-F8EC46F06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iding skis down a snow covered slope&#10;&#10;Description generated with very high confidence">
            <a:extLst>
              <a:ext uri="{FF2B5EF4-FFF2-40B4-BE49-F238E27FC236}">
                <a16:creationId xmlns:a16="http://schemas.microsoft.com/office/drawing/2014/main" id="{0324B883-893B-4E91-A9A4-427B2DB3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6858000"/>
          </a:xfrm>
          <a:prstGeom prst="rect">
            <a:avLst/>
          </a:prstGeom>
        </p:spPr>
      </p:pic>
      <p:sp>
        <p:nvSpPr>
          <p:cNvPr id="5123" name="Title 2">
            <a:extLst>
              <a:ext uri="{FF2B5EF4-FFF2-40B4-BE49-F238E27FC236}">
                <a16:creationId xmlns:a16="http://schemas.microsoft.com/office/drawing/2014/main" id="{C164FC8A-CF11-4D5C-B9C6-09FFBB66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944562"/>
          </a:xfrm>
        </p:spPr>
        <p:txBody>
          <a:bodyPr/>
          <a:lstStyle/>
          <a:p>
            <a:pPr eaLnBrk="1" hangingPunct="1"/>
            <a:r>
              <a:rPr lang="en-US" altLang="en-US" dirty="0"/>
              <a:t>Eastern Michigan Region</a:t>
            </a:r>
            <a:br>
              <a:rPr lang="en-US" altLang="en-US" dirty="0"/>
            </a:br>
            <a:r>
              <a:rPr lang="en-US" altLang="en-US" dirty="0"/>
              <a:t>Electorate </a:t>
            </a:r>
            <a:r>
              <a:rPr lang="en-US" altLang="en-US" dirty="0" err="1"/>
              <a:t>cont</a:t>
            </a:r>
            <a:r>
              <a:rPr lang="en-US" altLang="en-US" dirty="0"/>
              <a:t>…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3515AC15-6614-4D29-9674-36D08ED9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6324600" cy="4830762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Section 1 Chief – </a:t>
            </a:r>
            <a:r>
              <a:rPr lang="en-US" sz="2600" dirty="0"/>
              <a:t>Jeffrey </a:t>
            </a:r>
            <a:r>
              <a:rPr lang="en-US" sz="2600" dirty="0" err="1"/>
              <a:t>Jurcak</a:t>
            </a:r>
            <a:endParaRPr lang="en-US" altLang="en-US" sz="2600" dirty="0"/>
          </a:p>
          <a:p>
            <a:pPr eaLnBrk="1" hangingPunct="1"/>
            <a:r>
              <a:rPr lang="en-US" altLang="en-US" sz="2600" dirty="0"/>
              <a:t>Section 2 Chief – </a:t>
            </a:r>
            <a:r>
              <a:rPr lang="en-US" sz="2600" dirty="0"/>
              <a:t>Brad Carlson</a:t>
            </a:r>
            <a:endParaRPr lang="en-US" altLang="en-US" sz="2600" dirty="0"/>
          </a:p>
          <a:p>
            <a:pPr eaLnBrk="1" hangingPunct="1"/>
            <a:r>
              <a:rPr lang="en-US" altLang="en-US" sz="2600" dirty="0"/>
              <a:t>Section 3 Chief – </a:t>
            </a:r>
            <a:r>
              <a:rPr lang="en-US" sz="2600" dirty="0"/>
              <a:t>Roxanne </a:t>
            </a:r>
            <a:r>
              <a:rPr lang="en-US" sz="2600" dirty="0" err="1"/>
              <a:t>Usewick</a:t>
            </a:r>
            <a:endParaRPr lang="en-US" altLang="en-US" sz="2600" dirty="0"/>
          </a:p>
          <a:p>
            <a:pPr eaLnBrk="1" hangingPunct="1"/>
            <a:r>
              <a:rPr lang="en-US" altLang="en-US" sz="2600" dirty="0"/>
              <a:t>Region Director - </a:t>
            </a:r>
            <a:r>
              <a:rPr lang="en-US" sz="2600" dirty="0"/>
              <a:t>Michael </a:t>
            </a:r>
            <a:r>
              <a:rPr lang="en-US" sz="2600" dirty="0" err="1"/>
              <a:t>Schons</a:t>
            </a:r>
            <a:r>
              <a:rPr lang="en-US" sz="2600" dirty="0"/>
              <a:t> (DD Only)</a:t>
            </a:r>
            <a:endParaRPr lang="en-US" altLang="en-US" sz="2600" dirty="0"/>
          </a:p>
          <a:p>
            <a:pPr eaLnBrk="1" hangingPunct="1"/>
            <a:endParaRPr lang="en-US" altLang="en-US" sz="2600" dirty="0"/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25F7D47-6B78-4A15-8AC7-F8EC46F06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1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that are standing in the snow&#10;&#10;Description generated with very high confidence">
            <a:extLst>
              <a:ext uri="{FF2B5EF4-FFF2-40B4-BE49-F238E27FC236}">
                <a16:creationId xmlns:a16="http://schemas.microsoft.com/office/drawing/2014/main" id="{AB165B23-178E-4609-B6FB-21AB87868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620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5F187-DFAC-4E78-8E90-9C56CA91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50"/>
            <a:ext cx="7239000" cy="1212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South Central Region</a:t>
            </a:r>
            <a:br>
              <a:rPr lang="en-US" sz="5400" dirty="0"/>
            </a:br>
            <a:r>
              <a:rPr lang="en-US" sz="5400" dirty="0"/>
              <a:t>Electorate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0B00A-64F2-4932-BFDF-C0865F8EC9D2}"/>
              </a:ext>
            </a:extLst>
          </p:cNvPr>
          <p:cNvSpPr/>
          <p:nvPr/>
        </p:nvSpPr>
        <p:spPr>
          <a:xfrm>
            <a:off x="296091" y="3276600"/>
            <a:ext cx="63246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Division Director Election – Patrol Directors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Alpine Valley West - Kathleen </a:t>
            </a:r>
            <a:r>
              <a:rPr lang="en-US" sz="2200" b="1" dirty="0" err="1">
                <a:latin typeface="+mn-lt"/>
                <a:cs typeface="+mn-cs"/>
              </a:rPr>
              <a:t>Ferrigan</a:t>
            </a:r>
            <a:r>
              <a:rPr lang="en-US" sz="2200" b="1" dirty="0">
                <a:latin typeface="+mn-lt"/>
                <a:cs typeface="+mn-cs"/>
              </a:rPr>
              <a:t> - 175 (+3)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latin typeface="+mn-lt"/>
                <a:cs typeface="+mn-cs"/>
              </a:rPr>
              <a:t>Ausblick</a:t>
            </a:r>
            <a:r>
              <a:rPr lang="en-US" sz="2200" b="1" dirty="0">
                <a:latin typeface="+mn-lt"/>
                <a:cs typeface="+mn-cs"/>
              </a:rPr>
              <a:t> - Scott Robertson - 53 (+1)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Blackhawk Ski Club - Kenneth </a:t>
            </a:r>
            <a:r>
              <a:rPr lang="en-US" sz="2200" b="1" dirty="0" err="1">
                <a:latin typeface="+mn-lt"/>
                <a:cs typeface="+mn-cs"/>
              </a:rPr>
              <a:t>Matusek</a:t>
            </a:r>
            <a:r>
              <a:rPr lang="en-US" sz="2200" b="1" dirty="0">
                <a:latin typeface="+mn-lt"/>
                <a:cs typeface="+mn-cs"/>
              </a:rPr>
              <a:t> - 22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Blue Mound Nordic - Thomas Wright - 5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Skyline Area  – 1 (No Vote)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Cascade Mountain - </a:t>
            </a:r>
            <a:r>
              <a:rPr lang="en-US" sz="2200" b="1" dirty="0"/>
              <a:t>Lynn Thornton - </a:t>
            </a:r>
            <a:r>
              <a:rPr lang="en-US" sz="2200" b="1" dirty="0">
                <a:latin typeface="+mn-lt"/>
                <a:cs typeface="+mn-cs"/>
              </a:rPr>
              <a:t>122 (+2)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Christmas Mountain - Adam </a:t>
            </a:r>
            <a:r>
              <a:rPr lang="en-US" sz="2200" b="1" dirty="0" err="1">
                <a:latin typeface="+mn-lt"/>
                <a:cs typeface="+mn-cs"/>
              </a:rPr>
              <a:t>Seymer</a:t>
            </a:r>
            <a:r>
              <a:rPr lang="en-US" sz="2200" b="1" dirty="0">
                <a:latin typeface="+mn-lt"/>
                <a:cs typeface="+mn-cs"/>
              </a:rPr>
              <a:t> – 1 (No Vote)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150" name="Picture 4">
            <a:extLst>
              <a:ext uri="{FF2B5EF4-FFF2-40B4-BE49-F238E27FC236}">
                <a16:creationId xmlns:a16="http://schemas.microsoft.com/office/drawing/2014/main" id="{D607A3CF-D9CA-4A82-90EE-F2BFECEC1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2975"/>
            <a:ext cx="6635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85C94-E879-479D-B521-B9138CB1A414}"/>
              </a:ext>
            </a:extLst>
          </p:cNvPr>
          <p:cNvSpPr txBox="1"/>
          <p:nvPr/>
        </p:nvSpPr>
        <p:spPr>
          <a:xfrm>
            <a:off x="304800" y="2133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 (Body)"/>
                <a:cs typeface="Calibri" panose="020F0502020204030204" pitchFamily="34" charset="0"/>
              </a:rPr>
              <a:t>Region Director Election – 1015 Registered Patrollers as of 7/2018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31897</TotalTime>
  <Words>1269</Words>
  <Application>Microsoft Office PowerPoint</Application>
  <PresentationFormat>On-screen Show (4:3)</PresentationFormat>
  <Paragraphs>477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(Body)</vt:lpstr>
      <vt:lpstr>Office Theme</vt:lpstr>
      <vt:lpstr>PowerPoint Presentation</vt:lpstr>
      <vt:lpstr>Agenda</vt:lpstr>
      <vt:lpstr>2018 – 19 Election Schedule</vt:lpstr>
      <vt:lpstr>2018-2019 Elections</vt:lpstr>
      <vt:lpstr>Electors</vt:lpstr>
      <vt:lpstr>Region Director Elections</vt:lpstr>
      <vt:lpstr>Eastern Michigan Region Electorate</vt:lpstr>
      <vt:lpstr>Eastern Michigan Region Electorate cont…</vt:lpstr>
      <vt:lpstr>South Central Region Electorate</vt:lpstr>
      <vt:lpstr>South Central Region cont….</vt:lpstr>
      <vt:lpstr>South Central Region cont….</vt:lpstr>
      <vt:lpstr>Central Division DD</vt:lpstr>
      <vt:lpstr>North Central Region Electorate</vt:lpstr>
      <vt:lpstr>North Central Region Electorate cont….</vt:lpstr>
      <vt:lpstr>North Central Region Electorate cont….</vt:lpstr>
      <vt:lpstr>Northern Michigan Region Electorate</vt:lpstr>
      <vt:lpstr>Northern Michigan Region Electorate cont…</vt:lpstr>
      <vt:lpstr>Ohio Region Electorate</vt:lpstr>
      <vt:lpstr>Ohio Region Electorate cont…</vt:lpstr>
      <vt:lpstr>Southern Region Electorate</vt:lpstr>
      <vt:lpstr>Southern Region Electorate cont…</vt:lpstr>
      <vt:lpstr>Southern Region Electorate cont…</vt:lpstr>
      <vt:lpstr>Western Michigan Region Electorate</vt:lpstr>
      <vt:lpstr>Western Michigan Region Electorate</vt:lpstr>
      <vt:lpstr>Western Region Electorate</vt:lpstr>
      <vt:lpstr>Western Region Electorate cont…</vt:lpstr>
      <vt:lpstr>Western Region Electorate cont…</vt:lpstr>
      <vt:lpstr>Election Stats</vt:lpstr>
      <vt:lpstr>2019 Election Committee</vt:lpstr>
      <vt:lpstr>Proposals</vt:lpstr>
      <vt:lpstr>Questions?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Hood</dc:creator>
  <cp:lastModifiedBy>rjacques</cp:lastModifiedBy>
  <cp:revision>286</cp:revision>
  <cp:lastPrinted>2015-04-22T19:27:49Z</cp:lastPrinted>
  <dcterms:created xsi:type="dcterms:W3CDTF">2013-05-13T21:08:03Z</dcterms:created>
  <dcterms:modified xsi:type="dcterms:W3CDTF">2018-08-20T17:30:35Z</dcterms:modified>
</cp:coreProperties>
</file>