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98" r:id="rId2"/>
    <p:sldId id="344" r:id="rId3"/>
    <p:sldId id="361" r:id="rId4"/>
    <p:sldId id="362" r:id="rId5"/>
    <p:sldId id="363" r:id="rId6"/>
    <p:sldId id="369" r:id="rId7"/>
    <p:sldId id="364" r:id="rId8"/>
    <p:sldId id="367" r:id="rId9"/>
    <p:sldId id="368" r:id="rId10"/>
    <p:sldId id="365" r:id="rId11"/>
    <p:sldId id="371" r:id="rId12"/>
    <p:sldId id="372" r:id="rId13"/>
    <p:sldId id="370" r:id="rId14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3" autoAdjust="0"/>
    <p:restoredTop sz="94660" autoAdjust="0"/>
  </p:normalViewPr>
  <p:slideViewPr>
    <p:cSldViewPr>
      <p:cViewPr>
        <p:scale>
          <a:sx n="100" d="100"/>
          <a:sy n="100" d="100"/>
        </p:scale>
        <p:origin x="-510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1773F-2933-4FE2-A17B-EE8BD476850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C4235-C904-4088-8125-433476B49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100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9D2B50-AD36-4C8C-BAF6-5478C522BC94}" type="datetimeFigureOut">
              <a:rPr lang="en-US"/>
              <a:pPr>
                <a:defRPr/>
              </a:pPr>
              <a:t>9/7/2012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E7BAD3-4A12-4492-9A7F-B618B5A35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043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7178EE-D9D2-43FB-BBC1-2A47828D89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7F495-A343-41FC-9C5A-2935BC7D8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16F9-6E77-4BD6-AAE2-60B0F05475F6}" type="datetimeFigureOut">
              <a:rPr lang="fr-FR"/>
              <a:pPr>
                <a:defRPr/>
              </a:pPr>
              <a:t>07/09/2012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C715-AB7F-404E-9C38-62145AB447F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C1F6F9F-82A9-4F41-B44F-E99FB2F0A9DF}" type="datetimeFigureOut">
              <a:rPr lang="fr-FR"/>
              <a:pPr>
                <a:defRPr/>
              </a:pPr>
              <a:t>07/09/2012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CB859A-2309-4EC3-986D-BF8B8D1A772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6200" y="1600200"/>
            <a:ext cx="8991600" cy="1188945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TEAM PRESENTATION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Husar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NSP Safety Team Member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700" y="304800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Division Fall Meeting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8</a:t>
            </a:r>
            <a:r>
              <a:rPr lang="en-US" sz="2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2012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900" y="1447800"/>
            <a:ext cx="90233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defRPr/>
            </a:pPr>
            <a:r>
              <a:rPr lang="en-US" sz="3000" b="1" dirty="0">
                <a:latin typeface="Verdana" pitchFamily="34" charset="0"/>
              </a:rPr>
              <a:t>Current Safety Team Programs</a:t>
            </a:r>
          </a:p>
          <a:p>
            <a:r>
              <a:rPr lang="en-US" sz="3000" b="1" dirty="0">
                <a:latin typeface="Verdana" pitchFamily="34" charset="0"/>
              </a:rPr>
              <a:t>	</a:t>
            </a:r>
            <a:r>
              <a:rPr lang="en-US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 Service announcements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safety team has created 10 Public Service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nnouncement's that your patrol can give to local radio stations for broadcasting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Some of them can be tagged with your patrol or ski area name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/>
              <a:t>	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" y="3657600"/>
            <a:ext cx="909955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Gear and Safety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Basic Backcountry Safety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Sun and UV Protection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Trail Markings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Terrain Parks</a:t>
            </a:r>
          </a:p>
          <a:p>
            <a:pPr algn="ctr"/>
            <a:endParaRPr lang="en-US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Side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Country Safety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Gear Tune-Ups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Helmet Safety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Tree Well Safety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Your Responsibility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" y="5562600"/>
            <a:ext cx="902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would like to use these PSA announcements contact Candice at the NSP office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87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900" y="1447800"/>
            <a:ext cx="90233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/>
              <a:t>	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" y="1371600"/>
            <a:ext cx="90233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My Goal for the Central Division</a:t>
            </a:r>
          </a:p>
          <a:p>
            <a:pPr algn="ctr"/>
            <a:endParaRPr lang="en-US" sz="3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Get the NSP Safety message out to all patrols in the division by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Emailing updates to Region Directors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Articles in the Rusty Parka News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Establish a Central Division Safety Team with each Region appointing a Safety Team member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Communication with the Midwest Ski Area owners via the MSAA 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newsletter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Annual Risk Management Seminars</a:t>
            </a:r>
          </a:p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9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900" y="1447800"/>
            <a:ext cx="90233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/>
              <a:t>	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0233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Risk Management Seminar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Hosted By Sunburst Ski Area and Wells Fargo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November 4</a:t>
            </a:r>
            <a:r>
              <a:rPr lang="en-US" b="1" baseline="30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2012</a:t>
            </a: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Topics to Include: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           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 How </a:t>
            </a: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patrols and area management can work together for the common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good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Hazard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marking and who is in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charge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constitutes a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hazard?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are appropriate marking materials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etc.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Roll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of Patrol and other ski area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personnel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Communication procedures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Skier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control and education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 Finding </a:t>
            </a: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risks and risk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there certain areas that ski area management should be aware and addressing?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 Accident investigation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 Incident Investigation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 Kids on Lifts Program</a:t>
            </a:r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ski areas and ski patrollers can work together to promote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safety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for kids on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lifts.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/>
              <a:t> </a:t>
            </a:r>
          </a:p>
          <a:p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8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350" y="1371600"/>
            <a:ext cx="902335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defRPr/>
            </a:pPr>
            <a:r>
              <a:rPr lang="en-US" sz="3000" b="1" dirty="0" smtClean="0">
                <a:latin typeface="Verdana" pitchFamily="34" charset="0"/>
              </a:rPr>
              <a:t>Thank you for your time</a:t>
            </a:r>
          </a:p>
          <a:p>
            <a:pPr marL="571500" indent="-571500" algn="ctr" eaLnBrk="0" hangingPunct="0">
              <a:defRPr/>
            </a:pPr>
            <a:endParaRPr lang="en-US" sz="3000" b="1" dirty="0">
              <a:latin typeface="Verdana" pitchFamily="34" charset="0"/>
            </a:endParaRPr>
          </a:p>
          <a:p>
            <a:pPr marL="571500" indent="-571500" algn="ctr" eaLnBrk="0" hangingPunct="0">
              <a:defRPr/>
            </a:pPr>
            <a:r>
              <a:rPr lang="en-US" sz="2800" b="1" dirty="0" smtClean="0">
                <a:latin typeface="Verdana" pitchFamily="34" charset="0"/>
              </a:rPr>
              <a:t>Think safety </a:t>
            </a:r>
          </a:p>
          <a:p>
            <a:pPr marL="571500" indent="-571500" algn="ctr" eaLnBrk="0" hangingPunct="0">
              <a:defRPr/>
            </a:pPr>
            <a:endParaRPr lang="en-US" sz="3000" b="1" dirty="0" smtClean="0">
              <a:latin typeface="Verdana" pitchFamily="34" charset="0"/>
            </a:endParaRPr>
          </a:p>
          <a:p>
            <a:pPr marL="571500" indent="-571500" algn="ctr" eaLnBrk="0" hangingPunct="0">
              <a:defRPr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more information contact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algn="ctr" eaLnBrk="0" hangingPunct="0">
              <a:defRPr/>
            </a:pPr>
            <a:endParaRPr lang="en-US" sz="2800" b="1" i="1" spc="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algn="ctr" eaLnBrk="0" hangingPunct="0">
              <a:defRPr/>
            </a:pPr>
            <a:r>
              <a:rPr lang="en-US" sz="28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Mike Husar</a:t>
            </a:r>
          </a:p>
          <a:p>
            <a:pPr marL="571500" indent="-571500" algn="ctr" eaLnBrk="0" hangingPunct="0">
              <a:defRPr/>
            </a:pPr>
            <a:r>
              <a:rPr lang="en-US" sz="28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262-629-4902</a:t>
            </a:r>
          </a:p>
          <a:p>
            <a:pPr marL="571500" indent="-571500" algn="ctr" eaLnBrk="0" hangingPunct="0">
              <a:defRPr/>
            </a:pPr>
            <a:r>
              <a:rPr lang="en-US" sz="28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Mike@husars.com</a:t>
            </a:r>
          </a:p>
          <a:p>
            <a:pPr marL="571500" indent="-571500" algn="ctr" eaLnBrk="0" hangingPunct="0">
              <a:defRPr/>
            </a:pPr>
            <a:endParaRPr lang="en-US" sz="2800" b="1" i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/>
              <a:t>	</a:t>
            </a:r>
            <a:endParaRPr lang="en-US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7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1447800"/>
            <a:ext cx="86868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sz="2800" b="1" spc="300" dirty="0">
                <a:latin typeface="Verdana" pitchFamily="34" charset="0"/>
              </a:rPr>
              <a:t>Who </a:t>
            </a:r>
            <a:r>
              <a:rPr lang="en-US" sz="2800" b="1" spc="300" dirty="0" smtClean="0">
                <a:latin typeface="Verdana" pitchFamily="34" charset="0"/>
              </a:rPr>
              <a:t>is </a:t>
            </a:r>
            <a:r>
              <a:rPr lang="en-US" sz="2800" b="1" spc="300" dirty="0">
                <a:latin typeface="Verdana" pitchFamily="34" charset="0"/>
              </a:rPr>
              <a:t>the Safety Team?</a:t>
            </a:r>
          </a:p>
          <a:p>
            <a:pPr algn="ctr"/>
            <a:r>
              <a:rPr lang="en-US" b="1" i="1" spc="300" dirty="0" smtClean="0">
                <a:latin typeface="Vrinda" pitchFamily="34" charset="0"/>
                <a:cs typeface="Vrinda" pitchFamily="34" charset="0"/>
              </a:rPr>
              <a:t>The 8 member Team </a:t>
            </a:r>
            <a:r>
              <a:rPr lang="en-US" b="1" i="1" spc="300" dirty="0">
                <a:latin typeface="Vrinda" pitchFamily="34" charset="0"/>
                <a:cs typeface="Vrinda" pitchFamily="34" charset="0"/>
              </a:rPr>
              <a:t>R</a:t>
            </a:r>
            <a:r>
              <a:rPr lang="en-US" b="1" i="1" spc="300" dirty="0" smtClean="0">
                <a:latin typeface="Vrinda" pitchFamily="34" charset="0"/>
                <a:cs typeface="Vrinda" pitchFamily="34" charset="0"/>
              </a:rPr>
              <a:t>epresents </a:t>
            </a:r>
            <a:r>
              <a:rPr lang="en-US" b="1" i="1" spc="300" dirty="0">
                <a:latin typeface="Vrinda" pitchFamily="34" charset="0"/>
                <a:cs typeface="Vrinda" pitchFamily="34" charset="0"/>
              </a:rPr>
              <a:t>S</a:t>
            </a:r>
            <a:r>
              <a:rPr lang="en-US" b="1" i="1" spc="300" dirty="0" smtClean="0">
                <a:latin typeface="Vrinda" pitchFamily="34" charset="0"/>
                <a:cs typeface="Vrinda" pitchFamily="34" charset="0"/>
              </a:rPr>
              <a:t>ix </a:t>
            </a:r>
            <a:r>
              <a:rPr lang="en-US" b="1" i="1" spc="300" dirty="0">
                <a:latin typeface="Vrinda" pitchFamily="34" charset="0"/>
                <a:cs typeface="Vrinda" pitchFamily="34" charset="0"/>
              </a:rPr>
              <a:t>D</a:t>
            </a:r>
            <a:r>
              <a:rPr lang="en-US" b="1" i="1" spc="300" dirty="0" smtClean="0">
                <a:latin typeface="Vrinda" pitchFamily="34" charset="0"/>
                <a:cs typeface="Vrinda" pitchFamily="34" charset="0"/>
              </a:rPr>
              <a:t>ivisions within the NSP </a:t>
            </a:r>
          </a:p>
          <a:p>
            <a:endParaRPr lang="en-US" spc="300" dirty="0">
              <a:latin typeface="Vrinda" pitchFamily="34" charset="0"/>
              <a:cs typeface="Vrinda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Mike Husar		Sunburst Ski Area 	Central Division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Vrinda" pitchFamily="34" charset="0"/>
                <a:cs typeface="Vrinda" pitchFamily="34" charset="0"/>
              </a:rPr>
              <a:t>Shauna </a:t>
            </a:r>
            <a:r>
              <a:rPr lang="en-US" dirty="0" smtClean="0">
                <a:latin typeface="Vrinda" pitchFamily="34" charset="0"/>
                <a:cs typeface="Vrinda" pitchFamily="34" charset="0"/>
              </a:rPr>
              <a:t>Bocksch		Copper Mountain		Rocky Mountain Division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Vrinda" pitchFamily="34" charset="0"/>
                <a:cs typeface="Vrinda" pitchFamily="34" charset="0"/>
              </a:rPr>
              <a:t>Patrick </a:t>
            </a:r>
            <a:r>
              <a:rPr lang="en-US" dirty="0" smtClean="0">
                <a:latin typeface="Vrinda" pitchFamily="34" charset="0"/>
                <a:cs typeface="Vrinda" pitchFamily="34" charset="0"/>
              </a:rPr>
              <a:t>Cruver		Stevens Pass		Pacific Northwest Division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Vrinda" pitchFamily="34" charset="0"/>
                <a:cs typeface="Vrinda" pitchFamily="34" charset="0"/>
              </a:rPr>
              <a:t>Brett </a:t>
            </a:r>
            <a:r>
              <a:rPr lang="en-US" dirty="0" smtClean="0">
                <a:latin typeface="Vrinda" pitchFamily="34" charset="0"/>
                <a:cs typeface="Vrinda" pitchFamily="34" charset="0"/>
              </a:rPr>
              <a:t>Henyon		Wintergreen		Southern Division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Vrinda" pitchFamily="34" charset="0"/>
                <a:cs typeface="Vrinda" pitchFamily="34" charset="0"/>
              </a:rPr>
              <a:t>Sal </a:t>
            </a:r>
            <a:r>
              <a:rPr lang="en-US" dirty="0" smtClean="0">
                <a:latin typeface="Vrinda" pitchFamily="34" charset="0"/>
                <a:cs typeface="Vrinda" pitchFamily="34" charset="0"/>
              </a:rPr>
              <a:t>Mascareñas		Grand Targhee		Intermountain Division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Vrinda" pitchFamily="34" charset="0"/>
                <a:cs typeface="Vrinda" pitchFamily="34" charset="0"/>
              </a:rPr>
              <a:t>Mark </a:t>
            </a:r>
            <a:r>
              <a:rPr lang="en-US" dirty="0" smtClean="0">
                <a:latin typeface="Vrinda" pitchFamily="34" charset="0"/>
                <a:cs typeface="Vrinda" pitchFamily="34" charset="0"/>
              </a:rPr>
              <a:t>Petrozzi		Gun Stock Mtn.		Eastern Division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Vrinda" pitchFamily="34" charset="0"/>
                <a:cs typeface="Vrinda" pitchFamily="34" charset="0"/>
              </a:rPr>
              <a:t>Ed </a:t>
            </a:r>
            <a:r>
              <a:rPr lang="en-US" dirty="0" smtClean="0">
                <a:latin typeface="Vrinda" pitchFamily="34" charset="0"/>
                <a:cs typeface="Vrinda" pitchFamily="34" charset="0"/>
              </a:rPr>
              <a:t>Strapp		Sugarloaf Maine		Eastern Division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Vrinda" pitchFamily="34" charset="0"/>
                <a:cs typeface="Vrinda" pitchFamily="34" charset="0"/>
              </a:rPr>
              <a:t>Lonny </a:t>
            </a:r>
            <a:r>
              <a:rPr lang="en-US" dirty="0" smtClean="0">
                <a:latin typeface="Vrinda" pitchFamily="34" charset="0"/>
                <a:cs typeface="Vrinda" pitchFamily="34" charset="0"/>
              </a:rPr>
              <a:t>Whitcomb		Ski Liberty		Eastern Division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Vrinda" pitchFamily="34" charset="0"/>
                <a:cs typeface="Vrinda" pitchFamily="34" charset="0"/>
              </a:rPr>
              <a:t>	</a:t>
            </a:r>
          </a:p>
          <a:p>
            <a:r>
              <a:rPr lang="en-US" b="1" dirty="0" smtClean="0">
                <a:latin typeface="Vrinda" pitchFamily="34" charset="0"/>
                <a:cs typeface="Vrinda" pitchFamily="34" charset="0"/>
              </a:rPr>
              <a:t>		</a:t>
            </a:r>
            <a:endParaRPr lang="en-US" dirty="0">
              <a:latin typeface="Vrinda" pitchFamily="34" charset="0"/>
              <a:cs typeface="Vrind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9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pc="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spc="3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057400"/>
            <a:ext cx="8686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2800" b="1" dirty="0">
              <a:latin typeface="Verdana" pitchFamily="34" charset="0"/>
            </a:endParaRPr>
          </a:p>
          <a:p>
            <a:pPr marL="571500" indent="-571500" eaLnBrk="0" hangingPunct="0">
              <a:buFont typeface="Arial" pitchFamily="34" charset="0"/>
              <a:buChar char="•"/>
              <a:defRPr/>
            </a:pPr>
            <a:r>
              <a:rPr lang="en-US" sz="2800" b="1" dirty="0">
                <a:latin typeface="Verdana" pitchFamily="34" charset="0"/>
              </a:rPr>
              <a:t>Team Vision Statement</a:t>
            </a:r>
          </a:p>
          <a:p>
            <a:r>
              <a:rPr lang="en-US" dirty="0"/>
              <a:t>	NSP Safety Team will be the leader in mountain safety, </a:t>
            </a:r>
            <a:r>
              <a:rPr lang="en-US" dirty="0" smtClean="0"/>
              <a:t>education</a:t>
            </a:r>
            <a:r>
              <a:rPr lang="en-US" dirty="0"/>
              <a:t>, </a:t>
            </a:r>
            <a:r>
              <a:rPr lang="en-US" dirty="0" smtClean="0"/>
              <a:t>	awareness and </a:t>
            </a:r>
            <a:r>
              <a:rPr lang="en-US" dirty="0"/>
              <a:t>hazards </a:t>
            </a:r>
            <a:r>
              <a:rPr lang="en-US" dirty="0" smtClean="0"/>
              <a:t>reduction</a:t>
            </a:r>
            <a:r>
              <a:rPr lang="en-US" dirty="0"/>
              <a:t>.</a:t>
            </a:r>
          </a:p>
          <a:p>
            <a:pPr marL="571500" indent="-571500" eaLnBrk="0" hangingPunct="0">
              <a:buFont typeface="Arial" pitchFamily="34" charset="0"/>
              <a:buChar char="•"/>
              <a:defRPr/>
            </a:pPr>
            <a:endParaRPr lang="en-US" sz="2800" b="1" dirty="0">
              <a:latin typeface="Verdana" pitchFamily="34" charset="0"/>
            </a:endParaRPr>
          </a:p>
          <a:p>
            <a:pPr marL="571500" indent="-571500" eaLnBrk="0" hangingPunct="0">
              <a:buFont typeface="Arial" pitchFamily="34" charset="0"/>
              <a:buChar char="•"/>
              <a:defRPr/>
            </a:pPr>
            <a:r>
              <a:rPr lang="en-US" sz="2800" b="1" dirty="0">
                <a:latin typeface="Verdana" pitchFamily="34" charset="0"/>
              </a:rPr>
              <a:t>Team Mission Statement</a:t>
            </a:r>
            <a:endParaRPr lang="en-US" sz="2800" b="1" dirty="0"/>
          </a:p>
          <a:p>
            <a:r>
              <a:rPr lang="en-US" dirty="0"/>
              <a:t>	The National Ski Patrol Safety Team is to be the leaders of </a:t>
            </a:r>
            <a:r>
              <a:rPr lang="en-US" dirty="0" smtClean="0"/>
              <a:t>the </a:t>
            </a:r>
            <a:r>
              <a:rPr lang="en-US" dirty="0"/>
              <a:t>ski industry </a:t>
            </a:r>
            <a:r>
              <a:rPr lang="en-US" dirty="0" smtClean="0"/>
              <a:t>	in education</a:t>
            </a:r>
            <a:r>
              <a:rPr lang="en-US" dirty="0"/>
              <a:t>, mountain safety for employee </a:t>
            </a:r>
            <a:r>
              <a:rPr lang="en-US" dirty="0" smtClean="0"/>
              <a:t>and guests.  We </a:t>
            </a:r>
            <a:r>
              <a:rPr lang="en-US" dirty="0"/>
              <a:t>will represent </a:t>
            </a:r>
            <a:r>
              <a:rPr lang="en-US" dirty="0" smtClean="0"/>
              <a:t>	all members </a:t>
            </a:r>
            <a:r>
              <a:rPr lang="en-US" dirty="0"/>
              <a:t>of the National </a:t>
            </a:r>
            <a:r>
              <a:rPr lang="en-US" dirty="0" smtClean="0"/>
              <a:t>Ski </a:t>
            </a:r>
            <a:r>
              <a:rPr lang="en-US" dirty="0"/>
              <a:t>Patrol organization, its mission statement; </a:t>
            </a:r>
            <a:r>
              <a:rPr lang="en-US" dirty="0" smtClean="0"/>
              <a:t>	with the highest </a:t>
            </a:r>
            <a:r>
              <a:rPr lang="en-US" dirty="0"/>
              <a:t>level of patroller skills, commitment to creativity and </a:t>
            </a:r>
            <a:r>
              <a:rPr lang="en-US" dirty="0" smtClean="0"/>
              <a:t>	integrity</a:t>
            </a:r>
            <a:r>
              <a:rPr lang="en-US" dirty="0"/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530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" y="1295401"/>
            <a:ext cx="86260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defRPr/>
            </a:pPr>
            <a:r>
              <a:rPr lang="en-US" sz="3000" b="1" dirty="0">
                <a:latin typeface="Verdana" pitchFamily="34" charset="0"/>
              </a:rPr>
              <a:t>Current Safety Team Programs</a:t>
            </a:r>
          </a:p>
          <a:p>
            <a:pPr marL="571500" indent="-571500" algn="ctr" eaLnBrk="0" hangingPunct="0">
              <a:defRPr/>
            </a:pPr>
            <a:endParaRPr lang="en-US" sz="3000" b="1" dirty="0" smtClean="0">
              <a:latin typeface="Verdana" pitchFamily="34" charset="0"/>
            </a:endParaRPr>
          </a:p>
          <a:p>
            <a:pPr marL="571500" indent="-571500" algn="ctr" eaLnBrk="0" hangingPunct="0">
              <a:defRPr/>
            </a:pPr>
            <a:r>
              <a:rPr lang="en-US" sz="3000" b="1" dirty="0">
                <a:latin typeface="Verdana" pitchFamily="34" charset="0"/>
              </a:rPr>
              <a:t>	</a:t>
            </a:r>
            <a:r>
              <a:rPr lang="en-US" sz="3000" b="1" dirty="0" smtClean="0">
                <a:latin typeface="Verdana" pitchFamily="34" charset="0"/>
              </a:rPr>
              <a:t>		</a:t>
            </a:r>
            <a:r>
              <a:rPr lang="en-US" sz="2000" b="1" i="1" dirty="0" smtClean="0"/>
              <a:t>Season </a:t>
            </a:r>
            <a:r>
              <a:rPr lang="en-US" sz="2000" b="1" i="1" dirty="0"/>
              <a:t>Long Program</a:t>
            </a:r>
          </a:p>
          <a:p>
            <a:r>
              <a:rPr lang="en-US" sz="2000" dirty="0"/>
              <a:t>			Recognizes Patrollers, Employees and Area 			</a:t>
            </a:r>
            <a:r>
              <a:rPr lang="en-US" sz="2000" dirty="0" smtClean="0"/>
              <a:t>	Guests </a:t>
            </a:r>
            <a:r>
              <a:rPr lang="en-US" sz="2000" dirty="0"/>
              <a:t>who demonstrate and follow </a:t>
            </a:r>
            <a:r>
              <a:rPr lang="en-US" sz="2000" dirty="0" smtClean="0"/>
              <a:t>safety 				procedures </a:t>
            </a:r>
            <a:r>
              <a:rPr lang="en-US" sz="2000" dirty="0"/>
              <a:t>at your local area. </a:t>
            </a:r>
          </a:p>
          <a:p>
            <a:pPr marL="2857500" lvl="5" indent="-571500" algn="ctr" eaLnBrk="0" hangingPunct="0">
              <a:defRPr/>
            </a:pPr>
            <a:endParaRPr lang="en-US" sz="2000" dirty="0" smtClean="0"/>
          </a:p>
          <a:p>
            <a:pPr marL="2857500" lvl="5" indent="-571500" algn="ctr" eaLnBrk="0" hangingPunct="0">
              <a:defRPr/>
            </a:pPr>
            <a:r>
              <a:rPr lang="en-US" sz="2000" b="1" i="1" dirty="0" smtClean="0">
                <a:latin typeface="Verdana" pitchFamily="34" charset="0"/>
              </a:rPr>
              <a:t>January 19 </a:t>
            </a:r>
            <a:r>
              <a:rPr lang="en-US" sz="2000" b="1" i="1" dirty="0">
                <a:latin typeface="Verdana" pitchFamily="34" charset="0"/>
              </a:rPr>
              <a:t>to </a:t>
            </a:r>
            <a:r>
              <a:rPr lang="en-US" sz="2000" b="1" i="1" dirty="0" smtClean="0">
                <a:latin typeface="Verdana" pitchFamily="34" charset="0"/>
              </a:rPr>
              <a:t>27, </a:t>
            </a:r>
            <a:r>
              <a:rPr lang="en-US" sz="2000" b="1" i="1" dirty="0">
                <a:latin typeface="Verdana" pitchFamily="34" charset="0"/>
              </a:rPr>
              <a:t>2013</a:t>
            </a:r>
          </a:p>
          <a:p>
            <a:pPr marL="2857500" lvl="5" indent="-571500" eaLnBrk="0" hangingPunct="0">
              <a:defRPr/>
            </a:pPr>
            <a:r>
              <a:rPr lang="en-US" sz="2000" dirty="0">
                <a:latin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</a:rPr>
              <a:t>NSAA Safety </a:t>
            </a:r>
            <a:r>
              <a:rPr lang="en-US" sz="2000" dirty="0">
                <a:latin typeface="Verdana" pitchFamily="34" charset="0"/>
              </a:rPr>
              <a:t>Poster Contest</a:t>
            </a:r>
          </a:p>
          <a:p>
            <a:pPr marL="2857500" lvl="5" indent="-571500" eaLnBrk="0" hangingPunct="0">
              <a:defRPr/>
            </a:pPr>
            <a:r>
              <a:rPr lang="en-US" sz="2000" dirty="0">
                <a:latin typeface="Verdana" pitchFamily="34" charset="0"/>
              </a:rPr>
              <a:t>	Patrol Sweeps</a:t>
            </a:r>
          </a:p>
          <a:p>
            <a:pPr marL="2857500" lvl="5" indent="-571500" eaLnBrk="0" hangingPunct="0">
              <a:defRPr/>
            </a:pPr>
            <a:r>
              <a:rPr lang="en-US" sz="2000" dirty="0">
                <a:latin typeface="Verdana" pitchFamily="34" charset="0"/>
              </a:rPr>
              <a:t>	Patrol Room Tours</a:t>
            </a:r>
          </a:p>
          <a:p>
            <a:pPr marL="2857500" lvl="5" indent="-571500" eaLnBrk="0" hangingPunct="0">
              <a:defRPr/>
            </a:pPr>
            <a:r>
              <a:rPr lang="en-US" sz="2000" dirty="0">
                <a:latin typeface="Verdana" pitchFamily="34" charset="0"/>
              </a:rPr>
              <a:t>	Ambulance </a:t>
            </a:r>
            <a:r>
              <a:rPr lang="en-US" sz="2000" dirty="0" smtClean="0">
                <a:latin typeface="Verdana" pitchFamily="34" charset="0"/>
              </a:rPr>
              <a:t>or Flight </a:t>
            </a:r>
            <a:r>
              <a:rPr lang="en-US" sz="2000" dirty="0">
                <a:latin typeface="Verdana" pitchFamily="34" charset="0"/>
              </a:rPr>
              <a:t>for Life Tours</a:t>
            </a:r>
          </a:p>
          <a:p>
            <a:pPr marL="2857500" lvl="5" indent="-571500" eaLnBrk="0" hangingPunct="0">
              <a:defRPr/>
            </a:pPr>
            <a:r>
              <a:rPr lang="en-US" sz="2000" dirty="0">
                <a:latin typeface="Verdana" pitchFamily="34" charset="0"/>
              </a:rPr>
              <a:t>	Safety Presentations</a:t>
            </a:r>
          </a:p>
          <a:p>
            <a:pPr marL="2857500" lvl="5" indent="-571500" eaLnBrk="0" hangingPunct="0">
              <a:defRPr/>
            </a:pPr>
            <a:r>
              <a:rPr lang="en-US" sz="2000" dirty="0">
                <a:latin typeface="Verdana" pitchFamily="34" charset="0"/>
              </a:rPr>
              <a:t>	Prizes for Demonstrating Safety on </a:t>
            </a:r>
            <a:r>
              <a:rPr lang="en-US" sz="2000" dirty="0" smtClean="0">
                <a:latin typeface="Verdana" pitchFamily="34" charset="0"/>
              </a:rPr>
              <a:t>the Hill</a:t>
            </a:r>
            <a:endParaRPr lang="en-US" sz="2000" dirty="0">
              <a:latin typeface="Verdana" pitchFamily="34" charset="0"/>
            </a:endParaRPr>
          </a:p>
        </p:txBody>
      </p:sp>
      <p:pic>
        <p:nvPicPr>
          <p:cNvPr id="15" name="Picture 14" descr="lead by example 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9585" y="2362200"/>
            <a:ext cx="1400175" cy="1400175"/>
          </a:xfrm>
          <a:prstGeom prst="rect">
            <a:avLst/>
          </a:prstGeom>
        </p:spPr>
      </p:pic>
      <p:pic>
        <p:nvPicPr>
          <p:cNvPr id="16" name="Picture 15" descr="Safety-LOGO_ORAN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4267200"/>
            <a:ext cx="1500400" cy="15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4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" y="1295401"/>
            <a:ext cx="883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defRPr/>
            </a:pPr>
            <a:r>
              <a:rPr lang="en-US" sz="3000" b="1" dirty="0">
                <a:latin typeface="Verdana" pitchFamily="34" charset="0"/>
              </a:rPr>
              <a:t>Current Safety Team Programs</a:t>
            </a:r>
          </a:p>
          <a:p>
            <a:pPr marL="571500" indent="-571500" algn="ctr" eaLnBrk="0" hangingPunct="0">
              <a:defRPr/>
            </a:pPr>
            <a:r>
              <a:rPr lang="en-US" sz="3000" b="1" dirty="0">
                <a:latin typeface="Verdana" pitchFamily="34" charset="0"/>
              </a:rPr>
              <a:t>	</a:t>
            </a:r>
            <a:r>
              <a:rPr lang="en-US" sz="3000" b="1" dirty="0" smtClean="0">
                <a:latin typeface="Verdana" pitchFamily="34" charset="0"/>
              </a:rPr>
              <a:t>		</a:t>
            </a:r>
            <a:endParaRPr lang="en-US" sz="2000" dirty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			</a:t>
            </a:r>
            <a:r>
              <a:rPr lang="en-US" sz="2000" b="1" dirty="0" smtClean="0"/>
              <a:t> </a:t>
            </a:r>
            <a:r>
              <a:rPr lang="en-US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Kids on Lifts</a:t>
            </a:r>
            <a:r>
              <a:rPr lang="en-US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i="1" dirty="0" smtClean="0">
                <a:latin typeface="Verdana" pitchFamily="34" charset="0"/>
              </a:rPr>
              <a:t>“Sit Back and Hold On”</a:t>
            </a:r>
          </a:p>
          <a:p>
            <a:r>
              <a:rPr lang="en-US" sz="2000" i="1" dirty="0">
                <a:latin typeface="Verdana" pitchFamily="34" charset="0"/>
              </a:rPr>
              <a:t>	</a:t>
            </a:r>
            <a:r>
              <a:rPr lang="en-US" sz="2000" i="1" dirty="0" smtClean="0">
                <a:latin typeface="Verdana" pitchFamily="34" charset="0"/>
              </a:rPr>
              <a:t>		</a:t>
            </a:r>
            <a:r>
              <a:rPr lang="en-US" sz="2000" dirty="0" smtClean="0">
                <a:latin typeface="Verdana" pitchFamily="34" charset="0"/>
              </a:rPr>
              <a:t>This a joint effort between the NSAA and 				the NSP to promote safety for kids while 				riding a chair lift programs will include:</a:t>
            </a:r>
          </a:p>
          <a:p>
            <a:r>
              <a:rPr lang="en-US" sz="2000" dirty="0">
                <a:latin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</a:rPr>
              <a:t>		   Posters, Trading Cards, Coloring 					   Placemats, Etc..</a:t>
            </a:r>
          </a:p>
          <a:p>
            <a:pPr marL="571500" indent="-571500" algn="ctr" eaLnBrk="0" hangingPunct="0">
              <a:defRPr/>
            </a:pPr>
            <a:endParaRPr lang="en-US" sz="2000" b="1" dirty="0"/>
          </a:p>
          <a:p>
            <a:pPr marL="571500" indent="-571500" algn="ctr" eaLnBrk="0" hangingPunct="0">
              <a:defRPr/>
            </a:pPr>
            <a:r>
              <a:rPr lang="en-US" sz="2000" b="1" dirty="0" smtClean="0"/>
              <a:t>			</a:t>
            </a:r>
            <a:r>
              <a:rPr lang="en-US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Helmet </a:t>
            </a:r>
            <a:r>
              <a:rPr lang="en-US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Usage</a:t>
            </a:r>
          </a:p>
          <a:p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		 We urge skiers and riders to wear a helmet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–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but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ski or ride as if they are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wearing 			a helmet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A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skier’s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behavior has as much or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more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to do with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safety of the sport as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does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any piece of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equipment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16" descr="Lids-V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4655840"/>
            <a:ext cx="1454008" cy="144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963" y="2362200"/>
            <a:ext cx="110728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6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900" y="1447800"/>
            <a:ext cx="9023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defRPr/>
            </a:pPr>
            <a:r>
              <a:rPr lang="en-US" sz="3000" b="1" dirty="0" smtClean="0">
                <a:latin typeface="Verdana" pitchFamily="34" charset="0"/>
              </a:rPr>
              <a:t>Helmet Awareness </a:t>
            </a:r>
            <a:endParaRPr lang="en-US" sz="3000" b="1" dirty="0">
              <a:latin typeface="Verdana" pitchFamily="34" charset="0"/>
            </a:endParaRPr>
          </a:p>
          <a:p>
            <a:r>
              <a:rPr lang="en-US" sz="3000" b="1" dirty="0">
                <a:latin typeface="Verdana" pitchFamily="34" charset="0"/>
              </a:rPr>
              <a:t>	</a:t>
            </a:r>
            <a:endParaRPr lang="en-US" sz="2000" dirty="0"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824" y="3380232"/>
            <a:ext cx="2017776" cy="1877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383280"/>
            <a:ext cx="2014728" cy="18745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400" y="2590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Stickers given out during safety talks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54385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" y="1524000"/>
            <a:ext cx="86260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defRPr/>
            </a:pP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Current Safety Team Programs</a:t>
            </a:r>
          </a:p>
          <a:p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Patroller </a:t>
            </a: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Visibility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This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program encourages patrollers to make contact with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the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area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guests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in a non emergency situation.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Topics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to be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discussed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could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include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The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Responsibility Code</a:t>
            </a:r>
          </a:p>
          <a:p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Smart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Style</a:t>
            </a:r>
          </a:p>
          <a:p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Helmet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usage</a:t>
            </a:r>
          </a:p>
          <a:p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Proper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Dress </a:t>
            </a:r>
          </a:p>
          <a:p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Dangers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of skiing closed runs	</a:t>
            </a:r>
          </a:p>
        </p:txBody>
      </p:sp>
    </p:spTree>
    <p:extLst>
      <p:ext uri="{BB962C8B-B14F-4D97-AF65-F5344CB8AC3E}">
        <p14:creationId xmlns:p14="http://schemas.microsoft.com/office/powerpoint/2010/main" xmlns="" val="14715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900" y="1447800"/>
            <a:ext cx="9023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defRPr/>
            </a:pPr>
            <a:r>
              <a:rPr lang="en-US" sz="3000" b="1" dirty="0" smtClean="0">
                <a:latin typeface="Verdana" pitchFamily="34" charset="0"/>
              </a:rPr>
              <a:t>Patroller Contact Ideas </a:t>
            </a:r>
            <a:endParaRPr lang="en-US" sz="3000" b="1" dirty="0">
              <a:latin typeface="Verdana" pitchFamily="34" charset="0"/>
            </a:endParaRPr>
          </a:p>
          <a:p>
            <a:r>
              <a:rPr lang="en-US" sz="3000" b="1" dirty="0">
                <a:latin typeface="Verdana" pitchFamily="34" charset="0"/>
              </a:rPr>
              <a:t>	</a:t>
            </a:r>
            <a:endParaRPr lang="en-US" sz="2000" dirty="0">
              <a:latin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2603015"/>
            <a:ext cx="3352800" cy="2962562"/>
            <a:chOff x="685800" y="2603015"/>
            <a:chExt cx="3352800" cy="29625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2603015"/>
              <a:ext cx="3352800" cy="25501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5800" y="5257800"/>
              <a:ext cx="3352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Front</a:t>
              </a:r>
              <a:endParaRPr lang="en-US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48225" y="2603015"/>
            <a:ext cx="3533775" cy="2962562"/>
            <a:chOff x="4848225" y="2603015"/>
            <a:chExt cx="3533775" cy="29625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48225" y="2603015"/>
              <a:ext cx="3533775" cy="2578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48225" y="5257800"/>
              <a:ext cx="3533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Back</a:t>
              </a:r>
              <a:endParaRPr lang="en-US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7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07963"/>
            <a:ext cx="2261484" cy="935037"/>
            <a:chOff x="304800" y="207963"/>
            <a:chExt cx="2261484" cy="935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07963"/>
              <a:ext cx="2261484" cy="935037"/>
            </a:xfrm>
            <a:prstGeom prst="rect">
              <a:avLst/>
            </a:prstGeom>
          </p:spPr>
        </p:pic>
        <p:pic>
          <p:nvPicPr>
            <p:cNvPr id="11" name="Picture 3" descr="NSPLogo_whitecros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04800"/>
              <a:ext cx="762000" cy="79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602186" y="309608"/>
            <a:ext cx="2237014" cy="782637"/>
            <a:chOff x="2548141" y="284163"/>
            <a:chExt cx="2237014" cy="7826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141" y="609600"/>
              <a:ext cx="2237014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66284" y="284163"/>
              <a:ext cx="2158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Sponsored By:</a:t>
              </a: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900" y="1447800"/>
            <a:ext cx="9023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0" hangingPunct="0">
              <a:defRPr/>
            </a:pPr>
            <a:r>
              <a:rPr lang="en-US" sz="3000" b="1" dirty="0" smtClean="0">
                <a:latin typeface="Verdana" pitchFamily="34" charset="0"/>
              </a:rPr>
              <a:t>Patroller Contact Ideas </a:t>
            </a:r>
            <a:endParaRPr lang="en-US" sz="3000" b="1" dirty="0">
              <a:latin typeface="Verdana" pitchFamily="34" charset="0"/>
            </a:endParaRPr>
          </a:p>
          <a:p>
            <a:r>
              <a:rPr lang="en-US" sz="3000" b="1" dirty="0">
                <a:latin typeface="Verdana" pitchFamily="34" charset="0"/>
              </a:rPr>
              <a:t>	</a:t>
            </a:r>
            <a:endParaRPr lang="en-US" sz="2000" dirty="0">
              <a:latin typeface="Verdan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86400" y="2559854"/>
            <a:ext cx="2286000" cy="3459946"/>
            <a:chOff x="5486400" y="2105631"/>
            <a:chExt cx="2286000" cy="3459946"/>
          </a:xfrm>
        </p:grpSpPr>
        <p:sp>
          <p:nvSpPr>
            <p:cNvPr id="15" name="TextBox 14"/>
            <p:cNvSpPr txBox="1"/>
            <p:nvPr/>
          </p:nvSpPr>
          <p:spPr>
            <a:xfrm>
              <a:off x="6324600" y="5257800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Back</a:t>
              </a:r>
              <a:endParaRPr lang="en-US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86400" y="2105631"/>
              <a:ext cx="2286000" cy="316382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231392" y="2553758"/>
            <a:ext cx="2273808" cy="3466042"/>
            <a:chOff x="1231392" y="2099535"/>
            <a:chExt cx="2273808" cy="3466042"/>
          </a:xfrm>
        </p:grpSpPr>
        <p:sp>
          <p:nvSpPr>
            <p:cNvPr id="8" name="TextBox 7"/>
            <p:cNvSpPr txBox="1"/>
            <p:nvPr/>
          </p:nvSpPr>
          <p:spPr>
            <a:xfrm>
              <a:off x="2000562" y="5257800"/>
              <a:ext cx="657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Front</a:t>
              </a:r>
              <a:endParaRPr lang="en-US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31392" y="2099535"/>
              <a:ext cx="2273808" cy="3176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639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5352</TotalTime>
  <Words>213</Words>
  <Application>Microsoft Office PowerPoint</Application>
  <PresentationFormat>On-screen Show (4:3)</PresentationFormat>
  <Paragraphs>156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1_46</vt:lpstr>
      <vt:lpstr>SAFETY TEAM PRESENTATION by:  Mike Husar NSP Safety Team Member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ASEA/NSP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White</dc:creator>
  <cp:lastModifiedBy>Jim</cp:lastModifiedBy>
  <cp:revision>192</cp:revision>
  <cp:lastPrinted>2012-09-07T02:33:18Z</cp:lastPrinted>
  <dcterms:created xsi:type="dcterms:W3CDTF">2011-06-23T15:12:36Z</dcterms:created>
  <dcterms:modified xsi:type="dcterms:W3CDTF">2012-09-09T15:53:00Z</dcterms:modified>
</cp:coreProperties>
</file>