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60" r:id="rId3"/>
    <p:sldId id="257" r:id="rId4"/>
    <p:sldId id="258" r:id="rId5"/>
    <p:sldId id="259" r:id="rId6"/>
    <p:sldId id="261" r:id="rId7"/>
    <p:sldId id="262"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7" d="100"/>
          <a:sy n="77" d="100"/>
        </p:scale>
        <p:origin x="-948" y="15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B0B948-674E-4DD1-A0F0-9F83E933A692}" type="datetimeFigureOut">
              <a:rPr lang="en-US" smtClean="0"/>
              <a:pPr/>
              <a:t>9/8/2012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73FAD7-5311-49E5-B1BA-1969C257DAA5}" type="slidenum">
              <a:rPr lang="en-US" smtClean="0"/>
              <a:pPr/>
              <a:t>‹#›</a:t>
            </a:fld>
            <a:endParaRPr lang="en-US"/>
          </a:p>
        </p:txBody>
      </p:sp>
    </p:spTree>
    <p:extLst>
      <p:ext uri="{BB962C8B-B14F-4D97-AF65-F5344CB8AC3E}">
        <p14:creationId xmlns:p14="http://schemas.microsoft.com/office/powerpoint/2010/main" xmlns="" val="2509410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73FAD7-5311-49E5-B1BA-1969C257DAA5}"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73FAD7-5311-49E5-B1BA-1969C257DAA5}"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smtClean="0">
                <a:solidFill>
                  <a:srgbClr val="FFFFFF"/>
                </a:solidFill>
              </a:defRPr>
            </a:lvl1pPr>
            <a:extLst/>
          </a:lstStyle>
          <a:p>
            <a:pPr>
              <a:defRPr/>
            </a:pPr>
            <a:fld id="{1A95CCE8-6AC8-4B7F-9A18-48B044221967}" type="datetimeFigureOut">
              <a:rPr lang="en-US"/>
              <a:pPr>
                <a:defRPr/>
              </a:pPr>
              <a:t>9/8/2012</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CFCB7FEE-B1D1-4C81-9CE4-C501AFD55DE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37BA816-B80A-4F22-AB18-F3D426160BE7}" type="datetimeFigureOut">
              <a:rPr lang="en-US"/>
              <a:pPr>
                <a:defRPr/>
              </a:pPr>
              <a:t>9/8/2012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94044A6-0AFA-44BF-9D8B-4C9BA493D9F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0994585-10BC-41AC-AC24-68DC61599CC9}" type="datetimeFigureOut">
              <a:rPr lang="en-US"/>
              <a:pPr>
                <a:defRPr/>
              </a:pPr>
              <a:t>9/8/2012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5DB62DC-1D6C-49A0-B48C-AA32256BE1E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253DF4FF-730F-4E98-8F85-34044C68800B}" type="datetimeFigureOut">
              <a:rPr lang="en-US"/>
              <a:pPr>
                <a:defRPr/>
              </a:pPr>
              <a:t>9/8/2012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B1C129F-20E6-4B0D-BFEE-D1B9074821C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FED7358E-9CDB-4866-8322-A775ABABCD38}" type="datetimeFigureOut">
              <a:rPr lang="en-US"/>
              <a:pPr>
                <a:defRPr/>
              </a:pPr>
              <a:t>9/8/2012</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2F8540FB-61D2-467F-B51B-9DACB20B3F7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7243F6EC-1738-4E94-92E2-01758F904FA5}" type="datetimeFigureOut">
              <a:rPr lang="en-US"/>
              <a:pPr>
                <a:defRPr/>
              </a:pPr>
              <a:t>9/8/2012</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558B388A-0C3F-465D-9575-EF53B6101B0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589B342C-451A-4142-9CA4-2FB523B442C3}" type="datetimeFigureOut">
              <a:rPr lang="en-US"/>
              <a:pPr>
                <a:defRPr/>
              </a:pPr>
              <a:t>9/8/2012</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5855C61A-6A7E-45F7-8553-700389C49E86}"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33BC56B7-D0A1-4A58-954F-D84EC25C4379}" type="datetimeFigureOut">
              <a:rPr lang="en-US"/>
              <a:pPr>
                <a:defRPr/>
              </a:pPr>
              <a:t>9/8/2012</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A8D08D6B-7519-432B-8734-415957376C5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B3375E3E-1328-4331-A075-2FF642635CEB}" type="datetimeFigureOut">
              <a:rPr lang="en-US"/>
              <a:pPr>
                <a:defRPr/>
              </a:pPr>
              <a:t>9/8/2012</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6AA8904F-8A31-4FC3-9817-265920A9CA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A8EB203F-21DE-4CC6-81F4-32E9FE1D2138}" type="datetimeFigureOut">
              <a:rPr lang="en-US"/>
              <a:pPr>
                <a:defRPr/>
              </a:pPr>
              <a:t>9/8/2012</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9E88C64F-34E3-46B7-9BC7-94CC97CAE6E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smtClean="0">
                <a:solidFill>
                  <a:schemeClr val="tx1"/>
                </a:solidFill>
              </a:defRPr>
            </a:lvl1pPr>
            <a:extLst/>
          </a:lstStyle>
          <a:p>
            <a:pPr>
              <a:defRPr/>
            </a:pPr>
            <a:fld id="{2AA23A34-99FF-4AA7-AC21-E43EEB6E53F1}" type="datetimeFigureOut">
              <a:rPr lang="en-US"/>
              <a:pPr>
                <a:defRPr/>
              </a:pPr>
              <a:t>9/8/2012</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377885C3-2E13-438B-A04D-3B52815BA27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cs typeface="+mn-cs"/>
              </a:defRPr>
            </a:lvl1pPr>
            <a:extLst/>
          </a:lstStyle>
          <a:p>
            <a:pPr>
              <a:defRPr/>
            </a:pPr>
            <a:fld id="{BCB4A7BC-FD4A-447B-9F43-FA5956D2DDCE}" type="datetimeFigureOut">
              <a:rPr lang="en-US"/>
              <a:pPr>
                <a:defRPr/>
              </a:pPr>
              <a:t>9/8/2012</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cs typeface="+mn-cs"/>
              </a:defRPr>
            </a:lvl1pPr>
            <a:extLst/>
          </a:lstStyle>
          <a:p>
            <a:pPr>
              <a:defRPr/>
            </a:pPr>
            <a:fld id="{9C2D836D-A090-40D9-9F71-3722F197545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79" r:id="rId2"/>
    <p:sldLayoutId id="2147483684" r:id="rId3"/>
    <p:sldLayoutId id="2147483685" r:id="rId4"/>
    <p:sldLayoutId id="2147483686" r:id="rId5"/>
    <p:sldLayoutId id="2147483687" r:id="rId6"/>
    <p:sldLayoutId id="2147483680" r:id="rId7"/>
    <p:sldLayoutId id="2147483688" r:id="rId8"/>
    <p:sldLayoutId id="2147483689" r:id="rId9"/>
    <p:sldLayoutId id="2147483681" r:id="rId10"/>
    <p:sldLayoutId id="2147483682" r:id="rId11"/>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fontAlgn="auto">
              <a:spcAft>
                <a:spcPts val="0"/>
              </a:spcAft>
              <a:defRPr/>
            </a:pPr>
            <a:r>
              <a:rPr lang="en-US" dirty="0" smtClean="0"/>
              <a:t/>
            </a:r>
            <a:br>
              <a:rPr lang="en-US" dirty="0" smtClean="0"/>
            </a:br>
            <a:r>
              <a:rPr lang="en-US" dirty="0" smtClean="0"/>
              <a:t/>
            </a:r>
            <a:br>
              <a:rPr lang="en-US" dirty="0" smtClean="0"/>
            </a:br>
            <a:r>
              <a:rPr lang="en-US" dirty="0"/>
              <a:t>Division Meeting Sept </a:t>
            </a:r>
            <a:r>
              <a:rPr lang="en-US" dirty="0" smtClean="0"/>
              <a:t>8, 2012</a:t>
            </a:r>
            <a:br>
              <a:rPr lang="en-US" dirty="0" smtClean="0"/>
            </a:br>
            <a:r>
              <a:rPr lang="en-US" dirty="0" smtClean="0"/>
              <a:t>Outdoor Emergency Care</a:t>
            </a:r>
            <a:br>
              <a:rPr lang="en-US" dirty="0" smtClean="0"/>
            </a:br>
            <a:r>
              <a:rPr lang="en-US" dirty="0" smtClean="0"/>
              <a:t>Update</a:t>
            </a:r>
            <a:endParaRPr lang="en-US" dirty="0"/>
          </a:p>
        </p:txBody>
      </p:sp>
      <p:sp>
        <p:nvSpPr>
          <p:cNvPr id="9219" name="Subtitle 2"/>
          <p:cNvSpPr>
            <a:spLocks noGrp="1"/>
          </p:cNvSpPr>
          <p:nvPr>
            <p:ph type="subTitle" idx="1"/>
          </p:nvPr>
        </p:nvSpPr>
        <p:spPr>
          <a:xfrm>
            <a:off x="685800" y="3611563"/>
            <a:ext cx="7772400" cy="1200150"/>
          </a:xfrm>
        </p:spPr>
        <p:txBody>
          <a:bodyPr/>
          <a:lstStyle/>
          <a:p>
            <a:pPr marR="0"/>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p:cNvSpPr>
          <p:nvPr>
            <p:ph idx="1"/>
          </p:nvPr>
        </p:nvSpPr>
        <p:spPr/>
        <p:txBody>
          <a:bodyPr/>
          <a:lstStyle/>
          <a:p>
            <a:r>
              <a:rPr lang="en-US" dirty="0" smtClean="0"/>
              <a:t>On-line didactic refresher being beta tested</a:t>
            </a:r>
          </a:p>
          <a:p>
            <a:r>
              <a:rPr lang="en-US" dirty="0" smtClean="0"/>
              <a:t>Karen did the course and it works well</a:t>
            </a:r>
          </a:p>
          <a:p>
            <a:r>
              <a:rPr lang="en-US" dirty="0" err="1" smtClean="0"/>
              <a:t>Buckhill</a:t>
            </a:r>
            <a:r>
              <a:rPr lang="en-US" dirty="0" smtClean="0"/>
              <a:t> Ski Patrol is also beta testing.  Each Division has one or more patrols testing this year.  If successful it will be another tool available to the patrollers so they can complete all required textbook requirements.  Successful completion certificate given to the refresher IOR then the patroller only completes the hands on to get credit for a successful refresher.   </a:t>
            </a:r>
          </a:p>
        </p:txBody>
      </p:sp>
      <p:sp>
        <p:nvSpPr>
          <p:cNvPr id="3" name="Title 2"/>
          <p:cNvSpPr>
            <a:spLocks noGrp="1"/>
          </p:cNvSpPr>
          <p:nvPr>
            <p:ph type="title"/>
          </p:nvPr>
        </p:nvSpPr>
        <p:spPr/>
        <p:txBody>
          <a:bodyPr/>
          <a:lstStyle/>
          <a:p>
            <a:pPr fontAlgn="auto">
              <a:spcAft>
                <a:spcPts val="0"/>
              </a:spcAft>
              <a:defRPr/>
            </a:pP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1"/>
          <p:cNvSpPr>
            <a:spLocks noGrp="1"/>
          </p:cNvSpPr>
          <p:nvPr>
            <p:ph idx="1"/>
          </p:nvPr>
        </p:nvSpPr>
        <p:spPr/>
        <p:txBody>
          <a:bodyPr/>
          <a:lstStyle/>
          <a:p>
            <a:r>
              <a:rPr lang="en-US" smtClean="0"/>
              <a:t>Kathy </a:t>
            </a:r>
            <a:r>
              <a:rPr lang="en-US" dirty="0" smtClean="0"/>
              <a:t>Glynn chair of a subcommittee to review all 5</a:t>
            </a:r>
            <a:r>
              <a:rPr lang="en-US" baseline="30000" dirty="0" smtClean="0"/>
              <a:t>th</a:t>
            </a:r>
            <a:r>
              <a:rPr lang="en-US" dirty="0" smtClean="0"/>
              <a:t> edition scenarios as well as write some new Senior OEC scenarios.  All Divisions have representatives working on this committee.  We are fortunate to have many very talented and highly credential OEC people involved.</a:t>
            </a:r>
          </a:p>
          <a:p>
            <a:r>
              <a:rPr lang="en-US" dirty="0" smtClean="0"/>
              <a:t>OEC Instructor Trainer Manual published to the Instructor Resource page in May of this year.  Written by the Division OEC Supervisors with input from instructors from all Divisions. </a:t>
            </a:r>
          </a:p>
        </p:txBody>
      </p:sp>
      <p:sp>
        <p:nvSpPr>
          <p:cNvPr id="3" name="Title 2"/>
          <p:cNvSpPr>
            <a:spLocks noGrp="1"/>
          </p:cNvSpPr>
          <p:nvPr>
            <p:ph type="title"/>
          </p:nvPr>
        </p:nvSpPr>
        <p:spPr/>
        <p:txBody>
          <a:bodyPr/>
          <a:lstStyle/>
          <a:p>
            <a:pPr fontAlgn="auto">
              <a:spcAft>
                <a:spcPts val="0"/>
              </a:spcAft>
              <a:defRPr/>
            </a:pP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p:txBody>
          <a:bodyPr/>
          <a:lstStyle/>
          <a:p>
            <a:r>
              <a:rPr lang="en-US" dirty="0" smtClean="0"/>
              <a:t>The manual was a multi year project and is available to all who are interested in becoming OEC Instructor Trainers. There is not a lot of new information but more a guide to follow.</a:t>
            </a:r>
          </a:p>
          <a:p>
            <a:r>
              <a:rPr lang="en-US" dirty="0" smtClean="0"/>
              <a:t>OEC Senior Training Coordinators guidelines was published to the NSP instructor resources Dec 2011.  The Central Division led this National project.  The Central and Eastern Divisions were the only Divisions with a manual.   </a:t>
            </a:r>
          </a:p>
          <a:p>
            <a:endParaRPr lang="en-US" dirty="0" smtClean="0"/>
          </a:p>
        </p:txBody>
      </p:sp>
      <p:sp>
        <p:nvSpPr>
          <p:cNvPr id="3" name="Title 2"/>
          <p:cNvSpPr>
            <a:spLocks noGrp="1"/>
          </p:cNvSpPr>
          <p:nvPr>
            <p:ph type="title"/>
          </p:nvPr>
        </p:nvSpPr>
        <p:spPr/>
        <p:txBody>
          <a:bodyPr/>
          <a:lstStyle/>
          <a:p>
            <a:pPr fontAlgn="auto">
              <a:spcAft>
                <a:spcPts val="0"/>
              </a:spcAft>
              <a:defRPr/>
            </a:pP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p:cNvSpPr>
            <a:spLocks noGrp="1"/>
          </p:cNvSpPr>
          <p:nvPr>
            <p:ph idx="1"/>
          </p:nvPr>
        </p:nvSpPr>
        <p:spPr/>
        <p:txBody>
          <a:bodyPr/>
          <a:lstStyle/>
          <a:p>
            <a:r>
              <a:rPr lang="en-US" dirty="0" smtClean="0"/>
              <a:t>We used the two manuals to develop one National manual of guidelines.  Due to the 5</a:t>
            </a:r>
            <a:r>
              <a:rPr lang="en-US" baseline="30000" dirty="0" smtClean="0"/>
              <a:t>th</a:t>
            </a:r>
            <a:r>
              <a:rPr lang="en-US" dirty="0" smtClean="0"/>
              <a:t> edition roll out, the Central Division ROAs elected to roll it out this year.  </a:t>
            </a:r>
          </a:p>
          <a:p>
            <a:r>
              <a:rPr lang="en-US" dirty="0" smtClean="0"/>
              <a:t>All OEC Divisions Supervisors had input to the National guidelines over the 3 years it took to finalize the manual.  </a:t>
            </a:r>
          </a:p>
          <a:p>
            <a:r>
              <a:rPr lang="en-US" dirty="0" smtClean="0"/>
              <a:t>The Central Division will notice few changes just more structure.</a:t>
            </a:r>
          </a:p>
          <a:p>
            <a:r>
              <a:rPr lang="en-US" dirty="0" smtClean="0"/>
              <a:t>Having National guidelines supports the quality efforts of the OEC program.</a:t>
            </a:r>
          </a:p>
          <a:p>
            <a:endParaRPr lang="en-US" dirty="0" smtClean="0"/>
          </a:p>
          <a:p>
            <a:endParaRPr lang="en-US" dirty="0" smtClean="0"/>
          </a:p>
          <a:p>
            <a:endParaRPr lang="en-US" dirty="0" smtClean="0"/>
          </a:p>
        </p:txBody>
      </p:sp>
      <p:sp>
        <p:nvSpPr>
          <p:cNvPr id="3" name="Title 2"/>
          <p:cNvSpPr>
            <a:spLocks noGrp="1"/>
          </p:cNvSpPr>
          <p:nvPr>
            <p:ph type="title"/>
          </p:nvPr>
        </p:nvSpPr>
        <p:spPr/>
        <p:txBody>
          <a:bodyPr/>
          <a:lstStyle/>
          <a:p>
            <a:pPr fontAlgn="auto">
              <a:spcAft>
                <a:spcPts val="0"/>
              </a:spcAft>
              <a:defRPr/>
            </a:pP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1"/>
          <p:cNvSpPr>
            <a:spLocks noGrp="1"/>
          </p:cNvSpPr>
          <p:nvPr>
            <p:ph idx="1"/>
          </p:nvPr>
        </p:nvSpPr>
        <p:spPr/>
        <p:txBody>
          <a:bodyPr/>
          <a:lstStyle/>
          <a:p>
            <a:r>
              <a:rPr lang="en-US" dirty="0" smtClean="0"/>
              <a:t>At the OEC Supervisors meeting at the end of September we will be certified as Senior OEC evaluators.  </a:t>
            </a:r>
          </a:p>
          <a:p>
            <a:r>
              <a:rPr lang="en-US" dirty="0" smtClean="0"/>
              <a:t>Kathy and I will bring the class back to the ROAs so they can certify their Senior Evaluators starting after the </a:t>
            </a:r>
            <a:r>
              <a:rPr lang="en-US" dirty="0" err="1" smtClean="0"/>
              <a:t>SrOEC</a:t>
            </a:r>
            <a:r>
              <a:rPr lang="en-US" dirty="0" smtClean="0"/>
              <a:t> evaluations this year.  That will give us over a year to get everyone certified.  </a:t>
            </a:r>
          </a:p>
          <a:p>
            <a:r>
              <a:rPr lang="en-US" dirty="0" smtClean="0"/>
              <a:t>This also supports the quality efforts of the OEC program so we can identify opportunities for improvement with valid data.  </a:t>
            </a:r>
          </a:p>
          <a:p>
            <a:r>
              <a:rPr lang="en-US" dirty="0" smtClean="0"/>
              <a:t> </a:t>
            </a:r>
            <a:r>
              <a:rPr lang="en-US" dirty="0" smtClean="0">
                <a:solidFill>
                  <a:srgbClr val="FF0000"/>
                </a:solidFill>
              </a:rPr>
              <a:t> </a:t>
            </a:r>
            <a:endParaRPr lang="en-US" dirty="0" smtClean="0"/>
          </a:p>
          <a:p>
            <a:pPr>
              <a:buNone/>
            </a:pPr>
            <a:endParaRPr lang="en-US" dirty="0" smtClean="0"/>
          </a:p>
          <a:p>
            <a:pPr>
              <a:buNone/>
            </a:pPr>
            <a:endParaRPr lang="en-US" dirty="0" smtClean="0"/>
          </a:p>
        </p:txBody>
      </p:sp>
      <p:sp>
        <p:nvSpPr>
          <p:cNvPr id="3" name="Title 2"/>
          <p:cNvSpPr>
            <a:spLocks noGrp="1"/>
          </p:cNvSpPr>
          <p:nvPr>
            <p:ph type="title"/>
          </p:nvPr>
        </p:nvSpPr>
        <p:spPr/>
        <p:txBody>
          <a:bodyPr/>
          <a:lstStyle/>
          <a:p>
            <a:pPr fontAlgn="auto">
              <a:spcAft>
                <a:spcPts val="0"/>
              </a:spcAft>
              <a:defRPr/>
            </a:pP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As always never hesitate to contact Kathy Glynn or Karen </a:t>
            </a:r>
            <a:r>
              <a:rPr lang="en-US" dirty="0" err="1" smtClean="0"/>
              <a:t>Hadden</a:t>
            </a:r>
            <a:r>
              <a:rPr lang="en-US" dirty="0" smtClean="0"/>
              <a:t> with questions/concerns.</a:t>
            </a:r>
          </a:p>
          <a:p>
            <a:r>
              <a:rPr lang="en-US" dirty="0" smtClean="0"/>
              <a:t>Good luck with your refreshers and we hope to see you on the hill and at your events.</a:t>
            </a:r>
          </a:p>
          <a:p>
            <a:endParaRPr lang="en-US" dirty="0" smtClean="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xmlns="" val="12130781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1780</TotalTime>
  <Words>416</Words>
  <Application>Microsoft Office PowerPoint</Application>
  <PresentationFormat>On-screen Show (4:3)</PresentationFormat>
  <Paragraphs>21</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Concourse</vt:lpstr>
      <vt:lpstr>  Division Meeting Sept 8, 2012 Outdoor Emergency Care Update</vt:lpstr>
      <vt:lpstr>Slide 2</vt:lpstr>
      <vt:lpstr>Slide 3</vt:lpstr>
      <vt:lpstr>Slide 4</vt:lpstr>
      <vt:lpstr>Slide 5</vt:lpstr>
      <vt:lpstr>Slide 6</vt:lpstr>
      <vt:lpstr>Slide 7</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ROA 5th Edition Conference Calls</dc:title>
  <dc:creator>hadden</dc:creator>
  <cp:lastModifiedBy>Jim</cp:lastModifiedBy>
  <cp:revision>19</cp:revision>
  <dcterms:created xsi:type="dcterms:W3CDTF">2011-06-05T12:44:32Z</dcterms:created>
  <dcterms:modified xsi:type="dcterms:W3CDTF">2012-09-09T15:50:57Z</dcterms:modified>
</cp:coreProperties>
</file>